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65" r:id="rId3"/>
    <p:sldId id="334" r:id="rId4"/>
    <p:sldId id="292" r:id="rId5"/>
    <p:sldId id="402" r:id="rId6"/>
    <p:sldId id="367" r:id="rId7"/>
    <p:sldId id="380" r:id="rId8"/>
    <p:sldId id="406" r:id="rId9"/>
    <p:sldId id="407" r:id="rId10"/>
    <p:sldId id="381" r:id="rId11"/>
    <p:sldId id="409" r:id="rId12"/>
    <p:sldId id="326" r:id="rId13"/>
    <p:sldId id="329" r:id="rId14"/>
    <p:sldId id="327" r:id="rId15"/>
    <p:sldId id="404" r:id="rId16"/>
    <p:sldId id="369" r:id="rId17"/>
    <p:sldId id="328" r:id="rId18"/>
  </p:sldIdLst>
  <p:sldSz cx="6858000" cy="9144000" type="screen4x3"/>
  <p:notesSz cx="7023100" cy="9309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9934F"/>
    <a:srgbClr val="BFBFBF"/>
    <a:srgbClr val="CB0D0F"/>
    <a:srgbClr val="C77B12"/>
    <a:srgbClr val="7F7F7F"/>
    <a:srgbClr val="333333"/>
    <a:srgbClr val="0CD71F"/>
    <a:srgbClr val="05749A"/>
    <a:srgbClr val="F2F2F2"/>
    <a:srgbClr val="B6D98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608" autoAdjust="0"/>
    <p:restoredTop sz="97590" autoAdjust="0"/>
  </p:normalViewPr>
  <p:slideViewPr>
    <p:cSldViewPr snapToGrid="0" snapToObjects="1">
      <p:cViewPr>
        <p:scale>
          <a:sx n="100" d="100"/>
          <a:sy n="100" d="100"/>
        </p:scale>
        <p:origin x="-104" y="10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3C2141-7135-724C-BACE-9BC8F0A9C740}" type="datetimeFigureOut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F0BC51-C2F5-444F-9BE5-78595B01ED8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3360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B374DA-9DD0-4544-B0F0-478F72542E81}" type="datetimeFigureOut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698500"/>
            <a:ext cx="261778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2E91E3-E7F5-5C49-BA79-955E5ACE503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836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91E3-E7F5-5C49-BA79-955E5ACE503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791-FF65-AF40-AE03-1D66BF7F05A4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D969-DE94-A641-A579-A85470F57B27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E02-E34B-8142-BC07-A033556FA90C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887F-83ED-CD40-B376-C5D172F5029F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A53D-F81D-FE49-AD19-AF213188C439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03F3-DD2A-0A49-A262-9A6DDC5724F0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C897-4ABF-1848-B97E-6498AC8C7CB6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7F97-11BA-0247-8444-D1BFEDD8A2B5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6AE-DC32-E243-A3F5-5D7F54DF1052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81FC-8EAE-B049-BBA3-9057055FA350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7-0D03-2E48-A023-3C9334EB891A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50DC-3108-5441-AC95-6EEC40106162}" type="datetime1">
              <a:rPr lang="fr-FR" smtClean="0"/>
              <a:pPr/>
              <a:t>14/11/17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D704-CBB2-FD46-B95A-C6D03EAC624E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5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5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5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5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436917"/>
            <a:ext cx="6858000" cy="2719009"/>
          </a:xfrm>
          <a:prstGeom prst="rect">
            <a:avLst/>
          </a:prstGeom>
          <a:solidFill>
            <a:srgbClr val="0574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55925"/>
            <a:ext cx="6864656" cy="4988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373" y="4172229"/>
            <a:ext cx="5559500" cy="568475"/>
          </a:xfrm>
          <a:prstGeom prst="rect">
            <a:avLst/>
          </a:prstGeom>
          <a:solidFill>
            <a:srgbClr val="0574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51156" y="4232130"/>
            <a:ext cx="4548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TEMPS 1.2 – Horaire personnel </a:t>
            </a:r>
            <a:endParaRPr lang="fr-FR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0" y="1422401"/>
            <a:ext cx="6894286" cy="14515"/>
          </a:xfrm>
          <a:custGeom>
            <a:avLst/>
            <a:gdLst>
              <a:gd name="connsiteX0" fmla="*/ 0 w 6894286"/>
              <a:gd name="connsiteY0" fmla="*/ 14514 h 14514"/>
              <a:gd name="connsiteX1" fmla="*/ 6894286 w 6894286"/>
              <a:gd name="connsiteY1" fmla="*/ 0 h 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4286" h="14514">
                <a:moveTo>
                  <a:pt x="0" y="14514"/>
                </a:moveTo>
                <a:lnTo>
                  <a:pt x="6894286" y="0"/>
                </a:lnTo>
              </a:path>
            </a:pathLst>
          </a:cu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0" y="4847772"/>
            <a:ext cx="6858000" cy="53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6183089" y="5689603"/>
            <a:ext cx="602343" cy="246743"/>
          </a:xfrm>
          <a:prstGeom prst="rect">
            <a:avLst/>
          </a:prstGeom>
          <a:solidFill>
            <a:srgbClr val="C8D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Rectangle 12"/>
          <p:cNvSpPr/>
          <p:nvPr/>
        </p:nvSpPr>
        <p:spPr>
          <a:xfrm>
            <a:off x="466916" y="5892805"/>
            <a:ext cx="602343" cy="246743"/>
          </a:xfrm>
          <a:prstGeom prst="rect">
            <a:avLst/>
          </a:prstGeom>
          <a:solidFill>
            <a:srgbClr val="C8DD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411319" y="58341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horaire</a:t>
            </a:r>
            <a:endParaRPr lang="fr-CA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33907" y="5596933"/>
            <a:ext cx="611841" cy="369332"/>
          </a:xfrm>
          <a:prstGeom prst="rect">
            <a:avLst/>
          </a:prstGeom>
          <a:solidFill>
            <a:srgbClr val="B6D98D"/>
          </a:solidFill>
        </p:spPr>
        <p:txBody>
          <a:bodyPr wrap="none" rtlCol="0">
            <a:spAutoFit/>
          </a:bodyPr>
          <a:lstStyle/>
          <a:p>
            <a:r>
              <a:rPr lang="fr-CA" b="1" dirty="0"/>
              <a:t>d</a:t>
            </a:r>
            <a:r>
              <a:rPr lang="fr-CA" b="1" dirty="0" smtClean="0"/>
              <a:t>’un</a:t>
            </a:r>
            <a:endParaRPr lang="fr-CA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10" y="2320501"/>
            <a:ext cx="1092487" cy="15143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54" y="2320501"/>
            <a:ext cx="1092487" cy="15143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35" y="3114376"/>
            <a:ext cx="801430" cy="51369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811843" y="2631535"/>
            <a:ext cx="88193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300" dirty="0" smtClean="0"/>
              <a:t>lecture</a:t>
            </a:r>
            <a:endParaRPr lang="fr-CA" sz="13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rcRect t="26464"/>
          <a:stretch>
            <a:fillRect/>
          </a:stretch>
        </p:blipFill>
        <p:spPr>
          <a:xfrm>
            <a:off x="4184651" y="2923923"/>
            <a:ext cx="854765" cy="8271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044359" y="2638883"/>
            <a:ext cx="124353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300" dirty="0" smtClean="0"/>
              <a:t>mathématique</a:t>
            </a:r>
            <a:endParaRPr lang="fr-CA" sz="1300" dirty="0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 rot="16200000" flipH="1">
            <a:off x="1863229" y="2043856"/>
            <a:ext cx="574330" cy="296617"/>
          </a:xfrm>
          <a:prstGeom prst="rightArrow">
            <a:avLst>
              <a:gd name="adj1" fmla="val 50000"/>
              <a:gd name="adj2" fmla="val 67149"/>
            </a:avLst>
          </a:prstGeom>
          <a:solidFill>
            <a:srgbClr val="0CD71F"/>
          </a:solidFill>
          <a:ln w="12700">
            <a:solidFill>
              <a:srgbClr val="79001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53" y="351249"/>
            <a:ext cx="1801912" cy="70514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52566" y="614233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Collection : Gestion du temps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5771" y="4994143"/>
            <a:ext cx="335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Sous la direction scientifique de Jacques Langevin</a:t>
            </a:r>
            <a:endParaRPr lang="fr-CA" sz="1200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2892643" y="2352331"/>
            <a:ext cx="1044357" cy="1491326"/>
            <a:chOff x="2890154" y="5257402"/>
            <a:chExt cx="1123046" cy="160369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90154" y="5257402"/>
              <a:ext cx="1123046" cy="15875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890154" y="5257402"/>
              <a:ext cx="1123046" cy="16036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1" y="4647550"/>
            <a:ext cx="2464547" cy="347619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593" y="4643645"/>
            <a:ext cx="2467316" cy="34801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42" y="970484"/>
            <a:ext cx="2476500" cy="34930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96" y="995202"/>
            <a:ext cx="2463522" cy="347474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7" y="4609837"/>
            <a:ext cx="2420774" cy="3418813"/>
          </a:xfrm>
          <a:prstGeom prst="rect">
            <a:avLst/>
          </a:prstGeom>
        </p:spPr>
      </p:pic>
      <p:grpSp>
        <p:nvGrpSpPr>
          <p:cNvPr id="27" name="Grouper 19"/>
          <p:cNvGrpSpPr/>
          <p:nvPr/>
        </p:nvGrpSpPr>
        <p:grpSpPr>
          <a:xfrm>
            <a:off x="3524190" y="4609837"/>
            <a:ext cx="2426083" cy="3418813"/>
            <a:chOff x="3536145" y="971465"/>
            <a:chExt cx="2426083" cy="3418813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145" y="971465"/>
              <a:ext cx="2426083" cy="3418813"/>
            </a:xfrm>
            <a:prstGeom prst="rect">
              <a:avLst/>
            </a:prstGeom>
          </p:spPr>
        </p:pic>
        <p:sp>
          <p:nvSpPr>
            <p:cNvPr id="29" name="Forme libre 28"/>
            <p:cNvSpPr/>
            <p:nvPr/>
          </p:nvSpPr>
          <p:spPr>
            <a:xfrm>
              <a:off x="3536146" y="971465"/>
              <a:ext cx="2406844" cy="3418813"/>
            </a:xfrm>
            <a:custGeom>
              <a:avLst/>
              <a:gdLst>
                <a:gd name="connsiteX0" fmla="*/ 0 w 1117600"/>
                <a:gd name="connsiteY0" fmla="*/ 6350 h 1587500"/>
                <a:gd name="connsiteX1" fmla="*/ 1117600 w 1117600"/>
                <a:gd name="connsiteY1" fmla="*/ 0 h 1587500"/>
                <a:gd name="connsiteX2" fmla="*/ 1117600 w 1117600"/>
                <a:gd name="connsiteY2" fmla="*/ 1574800 h 1587500"/>
                <a:gd name="connsiteX3" fmla="*/ 1117600 w 1117600"/>
                <a:gd name="connsiteY3" fmla="*/ 1574800 h 1587500"/>
                <a:gd name="connsiteX4" fmla="*/ 0 w 1117600"/>
                <a:gd name="connsiteY4" fmla="*/ 1587500 h 1587500"/>
                <a:gd name="connsiteX5" fmla="*/ 0 w 1117600"/>
                <a:gd name="connsiteY5" fmla="*/ 635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587500">
                  <a:moveTo>
                    <a:pt x="0" y="6350"/>
                  </a:moveTo>
                  <a:lnTo>
                    <a:pt x="1117600" y="0"/>
                  </a:lnTo>
                  <a:lnTo>
                    <a:pt x="1117600" y="1574800"/>
                  </a:lnTo>
                  <a:lnTo>
                    <a:pt x="1117600" y="1574800"/>
                  </a:lnTo>
                  <a:lnTo>
                    <a:pt x="0" y="1587500"/>
                  </a:lnTo>
                  <a:cubicBezTo>
                    <a:pt x="2117" y="1058333"/>
                    <a:pt x="6350" y="0"/>
                    <a:pt x="0" y="6350"/>
                  </a:cubicBezTo>
                  <a:close/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" name="Grouper 29"/>
          <p:cNvGrpSpPr/>
          <p:nvPr/>
        </p:nvGrpSpPr>
        <p:grpSpPr>
          <a:xfrm>
            <a:off x="863216" y="990601"/>
            <a:ext cx="2426083" cy="3418813"/>
            <a:chOff x="889763" y="4619638"/>
            <a:chExt cx="2426083" cy="341881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763" y="4619638"/>
              <a:ext cx="2426083" cy="3418813"/>
            </a:xfrm>
            <a:prstGeom prst="rect">
              <a:avLst/>
            </a:prstGeom>
          </p:spPr>
        </p:pic>
        <p:sp>
          <p:nvSpPr>
            <p:cNvPr id="18" name="Forme libre 17"/>
            <p:cNvSpPr/>
            <p:nvPr/>
          </p:nvSpPr>
          <p:spPr>
            <a:xfrm>
              <a:off x="896299" y="4619638"/>
              <a:ext cx="2406844" cy="3418813"/>
            </a:xfrm>
            <a:custGeom>
              <a:avLst/>
              <a:gdLst>
                <a:gd name="connsiteX0" fmla="*/ 0 w 1117600"/>
                <a:gd name="connsiteY0" fmla="*/ 6350 h 1587500"/>
                <a:gd name="connsiteX1" fmla="*/ 1117600 w 1117600"/>
                <a:gd name="connsiteY1" fmla="*/ 0 h 1587500"/>
                <a:gd name="connsiteX2" fmla="*/ 1117600 w 1117600"/>
                <a:gd name="connsiteY2" fmla="*/ 1574800 h 1587500"/>
                <a:gd name="connsiteX3" fmla="*/ 1117600 w 1117600"/>
                <a:gd name="connsiteY3" fmla="*/ 1574800 h 1587500"/>
                <a:gd name="connsiteX4" fmla="*/ 0 w 1117600"/>
                <a:gd name="connsiteY4" fmla="*/ 1587500 h 1587500"/>
                <a:gd name="connsiteX5" fmla="*/ 0 w 1117600"/>
                <a:gd name="connsiteY5" fmla="*/ 635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587500">
                  <a:moveTo>
                    <a:pt x="0" y="6350"/>
                  </a:moveTo>
                  <a:lnTo>
                    <a:pt x="1117600" y="0"/>
                  </a:lnTo>
                  <a:lnTo>
                    <a:pt x="1117600" y="1574800"/>
                  </a:lnTo>
                  <a:lnTo>
                    <a:pt x="1117600" y="1574800"/>
                  </a:lnTo>
                  <a:lnTo>
                    <a:pt x="0" y="1587500"/>
                  </a:lnTo>
                  <a:cubicBezTo>
                    <a:pt x="2117" y="1058333"/>
                    <a:pt x="6350" y="0"/>
                    <a:pt x="0" y="6350"/>
                  </a:cubicBezTo>
                  <a:close/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0" name="Grouper 12"/>
          <p:cNvGrpSpPr/>
          <p:nvPr/>
        </p:nvGrpSpPr>
        <p:grpSpPr>
          <a:xfrm>
            <a:off x="3509599" y="990601"/>
            <a:ext cx="2414127" cy="3418813"/>
            <a:chOff x="3536146" y="4593351"/>
            <a:chExt cx="2414127" cy="3418813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6146" y="4600398"/>
              <a:ext cx="2414127" cy="3401965"/>
            </a:xfrm>
            <a:prstGeom prst="rect">
              <a:avLst/>
            </a:prstGeom>
          </p:spPr>
        </p:pic>
        <p:sp>
          <p:nvSpPr>
            <p:cNvPr id="25" name="Forme libre 24"/>
            <p:cNvSpPr/>
            <p:nvPr/>
          </p:nvSpPr>
          <p:spPr>
            <a:xfrm>
              <a:off x="3536146" y="4593351"/>
              <a:ext cx="2406844" cy="3418813"/>
            </a:xfrm>
            <a:custGeom>
              <a:avLst/>
              <a:gdLst>
                <a:gd name="connsiteX0" fmla="*/ 0 w 1117600"/>
                <a:gd name="connsiteY0" fmla="*/ 6350 h 1587500"/>
                <a:gd name="connsiteX1" fmla="*/ 1117600 w 1117600"/>
                <a:gd name="connsiteY1" fmla="*/ 0 h 1587500"/>
                <a:gd name="connsiteX2" fmla="*/ 1117600 w 1117600"/>
                <a:gd name="connsiteY2" fmla="*/ 1574800 h 1587500"/>
                <a:gd name="connsiteX3" fmla="*/ 1117600 w 1117600"/>
                <a:gd name="connsiteY3" fmla="*/ 1574800 h 1587500"/>
                <a:gd name="connsiteX4" fmla="*/ 0 w 1117600"/>
                <a:gd name="connsiteY4" fmla="*/ 1587500 h 1587500"/>
                <a:gd name="connsiteX5" fmla="*/ 0 w 1117600"/>
                <a:gd name="connsiteY5" fmla="*/ 635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587500">
                  <a:moveTo>
                    <a:pt x="0" y="6350"/>
                  </a:moveTo>
                  <a:lnTo>
                    <a:pt x="1117600" y="0"/>
                  </a:lnTo>
                  <a:lnTo>
                    <a:pt x="1117600" y="1574800"/>
                  </a:lnTo>
                  <a:lnTo>
                    <a:pt x="1117600" y="1574800"/>
                  </a:lnTo>
                  <a:lnTo>
                    <a:pt x="0" y="1587500"/>
                  </a:lnTo>
                  <a:cubicBezTo>
                    <a:pt x="2117" y="1058333"/>
                    <a:pt x="6350" y="0"/>
                    <a:pt x="0" y="6350"/>
                  </a:cubicBezTo>
                  <a:close/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r 29"/>
          <p:cNvGrpSpPr/>
          <p:nvPr/>
        </p:nvGrpSpPr>
        <p:grpSpPr>
          <a:xfrm>
            <a:off x="915469" y="4610894"/>
            <a:ext cx="2427782" cy="3421207"/>
            <a:chOff x="900687" y="991631"/>
            <a:chExt cx="2427782" cy="3421207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687" y="991631"/>
              <a:ext cx="2427782" cy="3421207"/>
            </a:xfrm>
            <a:prstGeom prst="rect">
              <a:avLst/>
            </a:prstGeom>
          </p:spPr>
        </p:pic>
        <p:sp>
          <p:nvSpPr>
            <p:cNvPr id="34" name="Forme libre 33"/>
            <p:cNvSpPr/>
            <p:nvPr/>
          </p:nvSpPr>
          <p:spPr>
            <a:xfrm>
              <a:off x="915469" y="1004331"/>
              <a:ext cx="2393950" cy="3397250"/>
            </a:xfrm>
            <a:custGeom>
              <a:avLst/>
              <a:gdLst>
                <a:gd name="connsiteX0" fmla="*/ 0 w 2393950"/>
                <a:gd name="connsiteY0" fmla="*/ 6350 h 3397250"/>
                <a:gd name="connsiteX1" fmla="*/ 2393950 w 2393950"/>
                <a:gd name="connsiteY1" fmla="*/ 6350 h 3397250"/>
                <a:gd name="connsiteX2" fmla="*/ 2393950 w 2393950"/>
                <a:gd name="connsiteY2" fmla="*/ 3390900 h 3397250"/>
                <a:gd name="connsiteX3" fmla="*/ 0 w 2393950"/>
                <a:gd name="connsiteY3" fmla="*/ 3397250 h 3397250"/>
                <a:gd name="connsiteX4" fmla="*/ 0 w 2393950"/>
                <a:gd name="connsiteY4" fmla="*/ 63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950" h="3397250">
                  <a:moveTo>
                    <a:pt x="0" y="6350"/>
                  </a:moveTo>
                  <a:lnTo>
                    <a:pt x="2393950" y="6350"/>
                  </a:lnTo>
                  <a:lnTo>
                    <a:pt x="2393950" y="3390900"/>
                  </a:lnTo>
                  <a:lnTo>
                    <a:pt x="0" y="3397250"/>
                  </a:lnTo>
                  <a:cubicBezTo>
                    <a:pt x="2117" y="2264833"/>
                    <a:pt x="6350" y="0"/>
                    <a:pt x="0" y="635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r 40"/>
          <p:cNvGrpSpPr/>
          <p:nvPr/>
        </p:nvGrpSpPr>
        <p:grpSpPr>
          <a:xfrm>
            <a:off x="3533486" y="4590728"/>
            <a:ext cx="2450581" cy="3411066"/>
            <a:chOff x="3515860" y="991631"/>
            <a:chExt cx="2420586" cy="3411066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5860" y="991631"/>
              <a:ext cx="2420586" cy="3411066"/>
            </a:xfrm>
            <a:prstGeom prst="rect">
              <a:avLst/>
            </a:prstGeom>
          </p:spPr>
        </p:pic>
        <p:sp>
          <p:nvSpPr>
            <p:cNvPr id="37" name="Forme libre 36"/>
            <p:cNvSpPr/>
            <p:nvPr/>
          </p:nvSpPr>
          <p:spPr>
            <a:xfrm>
              <a:off x="3529796" y="993028"/>
              <a:ext cx="2393950" cy="3397250"/>
            </a:xfrm>
            <a:custGeom>
              <a:avLst/>
              <a:gdLst>
                <a:gd name="connsiteX0" fmla="*/ 0 w 2393950"/>
                <a:gd name="connsiteY0" fmla="*/ 6350 h 3397250"/>
                <a:gd name="connsiteX1" fmla="*/ 2393950 w 2393950"/>
                <a:gd name="connsiteY1" fmla="*/ 6350 h 3397250"/>
                <a:gd name="connsiteX2" fmla="*/ 2393950 w 2393950"/>
                <a:gd name="connsiteY2" fmla="*/ 3390900 h 3397250"/>
                <a:gd name="connsiteX3" fmla="*/ 0 w 2393950"/>
                <a:gd name="connsiteY3" fmla="*/ 3397250 h 3397250"/>
                <a:gd name="connsiteX4" fmla="*/ 0 w 2393950"/>
                <a:gd name="connsiteY4" fmla="*/ 63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950" h="3397250">
                  <a:moveTo>
                    <a:pt x="0" y="6350"/>
                  </a:moveTo>
                  <a:lnTo>
                    <a:pt x="2393950" y="6350"/>
                  </a:lnTo>
                  <a:lnTo>
                    <a:pt x="2393950" y="3390900"/>
                  </a:lnTo>
                  <a:lnTo>
                    <a:pt x="0" y="3397250"/>
                  </a:lnTo>
                  <a:cubicBezTo>
                    <a:pt x="2117" y="2264833"/>
                    <a:pt x="6350" y="0"/>
                    <a:pt x="0" y="635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023" y="981266"/>
            <a:ext cx="2419363" cy="341246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916963" y="974917"/>
            <a:ext cx="2407034" cy="3425162"/>
            <a:chOff x="885214" y="4613289"/>
            <a:chExt cx="2407034" cy="3425162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350" y="4613289"/>
              <a:ext cx="2396898" cy="3418812"/>
            </a:xfrm>
            <a:prstGeom prst="rect">
              <a:avLst/>
            </a:prstGeom>
          </p:spPr>
        </p:pic>
        <p:sp>
          <p:nvSpPr>
            <p:cNvPr id="40" name="Forme libre 39"/>
            <p:cNvSpPr/>
            <p:nvPr/>
          </p:nvSpPr>
          <p:spPr>
            <a:xfrm>
              <a:off x="885214" y="4619638"/>
              <a:ext cx="2406844" cy="3418813"/>
            </a:xfrm>
            <a:custGeom>
              <a:avLst/>
              <a:gdLst>
                <a:gd name="connsiteX0" fmla="*/ 0 w 1117600"/>
                <a:gd name="connsiteY0" fmla="*/ 6350 h 1587500"/>
                <a:gd name="connsiteX1" fmla="*/ 1117600 w 1117600"/>
                <a:gd name="connsiteY1" fmla="*/ 0 h 1587500"/>
                <a:gd name="connsiteX2" fmla="*/ 1117600 w 1117600"/>
                <a:gd name="connsiteY2" fmla="*/ 1574800 h 1587500"/>
                <a:gd name="connsiteX3" fmla="*/ 1117600 w 1117600"/>
                <a:gd name="connsiteY3" fmla="*/ 1574800 h 1587500"/>
                <a:gd name="connsiteX4" fmla="*/ 0 w 1117600"/>
                <a:gd name="connsiteY4" fmla="*/ 1587500 h 1587500"/>
                <a:gd name="connsiteX5" fmla="*/ 0 w 1117600"/>
                <a:gd name="connsiteY5" fmla="*/ 635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587500">
                  <a:moveTo>
                    <a:pt x="0" y="6350"/>
                  </a:moveTo>
                  <a:lnTo>
                    <a:pt x="1117600" y="0"/>
                  </a:lnTo>
                  <a:lnTo>
                    <a:pt x="1117600" y="1574800"/>
                  </a:lnTo>
                  <a:lnTo>
                    <a:pt x="1117600" y="1574800"/>
                  </a:lnTo>
                  <a:lnTo>
                    <a:pt x="0" y="1587500"/>
                  </a:lnTo>
                  <a:cubicBezTo>
                    <a:pt x="2117" y="1058333"/>
                    <a:pt x="6350" y="0"/>
                    <a:pt x="0" y="6350"/>
                  </a:cubicBezTo>
                  <a:close/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9" y="4603770"/>
            <a:ext cx="2448567" cy="34612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65" y="4603770"/>
            <a:ext cx="2448568" cy="3461214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882117" y="1007780"/>
            <a:ext cx="2425350" cy="3434591"/>
            <a:chOff x="920843" y="4581328"/>
            <a:chExt cx="2425350" cy="3434591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843" y="4581328"/>
              <a:ext cx="2425350" cy="3434591"/>
            </a:xfrm>
            <a:prstGeom prst="rect">
              <a:avLst/>
            </a:prstGeom>
          </p:spPr>
        </p:pic>
        <p:sp>
          <p:nvSpPr>
            <p:cNvPr id="25" name="Forme libre 24"/>
            <p:cNvSpPr/>
            <p:nvPr/>
          </p:nvSpPr>
          <p:spPr>
            <a:xfrm>
              <a:off x="939155" y="4581329"/>
              <a:ext cx="2393950" cy="3397250"/>
            </a:xfrm>
            <a:custGeom>
              <a:avLst/>
              <a:gdLst>
                <a:gd name="connsiteX0" fmla="*/ 0 w 2393950"/>
                <a:gd name="connsiteY0" fmla="*/ 6350 h 3397250"/>
                <a:gd name="connsiteX1" fmla="*/ 2393950 w 2393950"/>
                <a:gd name="connsiteY1" fmla="*/ 6350 h 3397250"/>
                <a:gd name="connsiteX2" fmla="*/ 2393950 w 2393950"/>
                <a:gd name="connsiteY2" fmla="*/ 3390900 h 3397250"/>
                <a:gd name="connsiteX3" fmla="*/ 0 w 2393950"/>
                <a:gd name="connsiteY3" fmla="*/ 3397250 h 3397250"/>
                <a:gd name="connsiteX4" fmla="*/ 0 w 2393950"/>
                <a:gd name="connsiteY4" fmla="*/ 63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950" h="3397250">
                  <a:moveTo>
                    <a:pt x="0" y="6350"/>
                  </a:moveTo>
                  <a:lnTo>
                    <a:pt x="2393950" y="6350"/>
                  </a:lnTo>
                  <a:lnTo>
                    <a:pt x="2393950" y="3390900"/>
                  </a:lnTo>
                  <a:lnTo>
                    <a:pt x="0" y="3397250"/>
                  </a:lnTo>
                  <a:cubicBezTo>
                    <a:pt x="2117" y="2264833"/>
                    <a:pt x="6350" y="0"/>
                    <a:pt x="0" y="635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r 41"/>
          <p:cNvGrpSpPr/>
          <p:nvPr/>
        </p:nvGrpSpPr>
        <p:grpSpPr>
          <a:xfrm>
            <a:off x="3504768" y="1007983"/>
            <a:ext cx="2420586" cy="3438329"/>
            <a:chOff x="3529796" y="4591050"/>
            <a:chExt cx="2420586" cy="3438329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9796" y="4594049"/>
              <a:ext cx="2420586" cy="3435330"/>
            </a:xfrm>
            <a:prstGeom prst="rect">
              <a:avLst/>
            </a:prstGeom>
          </p:spPr>
        </p:pic>
        <p:sp>
          <p:nvSpPr>
            <p:cNvPr id="28" name="Forme libre 27"/>
            <p:cNvSpPr/>
            <p:nvPr/>
          </p:nvSpPr>
          <p:spPr>
            <a:xfrm>
              <a:off x="3536950" y="4591050"/>
              <a:ext cx="2393950" cy="3397250"/>
            </a:xfrm>
            <a:custGeom>
              <a:avLst/>
              <a:gdLst>
                <a:gd name="connsiteX0" fmla="*/ 0 w 2393950"/>
                <a:gd name="connsiteY0" fmla="*/ 6350 h 3397250"/>
                <a:gd name="connsiteX1" fmla="*/ 2393950 w 2393950"/>
                <a:gd name="connsiteY1" fmla="*/ 6350 h 3397250"/>
                <a:gd name="connsiteX2" fmla="*/ 2393950 w 2393950"/>
                <a:gd name="connsiteY2" fmla="*/ 3390900 h 3397250"/>
                <a:gd name="connsiteX3" fmla="*/ 0 w 2393950"/>
                <a:gd name="connsiteY3" fmla="*/ 3397250 h 3397250"/>
                <a:gd name="connsiteX4" fmla="*/ 0 w 2393950"/>
                <a:gd name="connsiteY4" fmla="*/ 635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950" h="3397250">
                  <a:moveTo>
                    <a:pt x="0" y="6350"/>
                  </a:moveTo>
                  <a:lnTo>
                    <a:pt x="2393950" y="6350"/>
                  </a:lnTo>
                  <a:lnTo>
                    <a:pt x="2393950" y="3390900"/>
                  </a:lnTo>
                  <a:lnTo>
                    <a:pt x="0" y="3397250"/>
                  </a:lnTo>
                  <a:cubicBezTo>
                    <a:pt x="2117" y="2264833"/>
                    <a:pt x="6350" y="0"/>
                    <a:pt x="0" y="635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42" y="4600398"/>
            <a:ext cx="2439016" cy="349343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42" y="996961"/>
            <a:ext cx="2405248" cy="341881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46" y="994693"/>
            <a:ext cx="2406844" cy="34210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521" y="4600398"/>
            <a:ext cx="2426811" cy="345476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577" y="4625798"/>
            <a:ext cx="2412013" cy="345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34" y="4629282"/>
            <a:ext cx="2394912" cy="33779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14" y="4630342"/>
            <a:ext cx="2406844" cy="33948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91" y="994693"/>
            <a:ext cx="2448567" cy="34857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521" y="994693"/>
            <a:ext cx="2426811" cy="34547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02" y="4589900"/>
            <a:ext cx="2400300" cy="341702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70" y="4589900"/>
            <a:ext cx="2423720" cy="3524449"/>
          </a:xfrm>
          <a:prstGeom prst="rect">
            <a:avLst/>
          </a:prstGeom>
        </p:spPr>
      </p:pic>
      <p:grpSp>
        <p:nvGrpSpPr>
          <p:cNvPr id="20" name="Grouper 19"/>
          <p:cNvGrpSpPr/>
          <p:nvPr/>
        </p:nvGrpSpPr>
        <p:grpSpPr>
          <a:xfrm>
            <a:off x="878670" y="974495"/>
            <a:ext cx="2406844" cy="3460101"/>
            <a:chOff x="885214" y="4584700"/>
            <a:chExt cx="2406844" cy="346010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214" y="4589900"/>
              <a:ext cx="2406844" cy="3454901"/>
            </a:xfrm>
            <a:prstGeom prst="rect">
              <a:avLst/>
            </a:prstGeom>
          </p:spPr>
        </p:pic>
        <p:sp>
          <p:nvSpPr>
            <p:cNvPr id="22" name="Forme libre 21"/>
            <p:cNvSpPr/>
            <p:nvPr/>
          </p:nvSpPr>
          <p:spPr>
            <a:xfrm>
              <a:off x="891758" y="4584700"/>
              <a:ext cx="2400300" cy="3403600"/>
            </a:xfrm>
            <a:custGeom>
              <a:avLst/>
              <a:gdLst>
                <a:gd name="connsiteX0" fmla="*/ 0 w 2400300"/>
                <a:gd name="connsiteY0" fmla="*/ 0 h 3403600"/>
                <a:gd name="connsiteX1" fmla="*/ 2393950 w 2400300"/>
                <a:gd name="connsiteY1" fmla="*/ 6350 h 3403600"/>
                <a:gd name="connsiteX2" fmla="*/ 2400300 w 2400300"/>
                <a:gd name="connsiteY2" fmla="*/ 3397250 h 3403600"/>
                <a:gd name="connsiteX3" fmla="*/ 0 w 2400300"/>
                <a:gd name="connsiteY3" fmla="*/ 3403600 h 3403600"/>
                <a:gd name="connsiteX4" fmla="*/ 0 w 2400300"/>
                <a:gd name="connsiteY4" fmla="*/ 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0" h="3403600">
                  <a:moveTo>
                    <a:pt x="0" y="0"/>
                  </a:moveTo>
                  <a:lnTo>
                    <a:pt x="2393950" y="6350"/>
                  </a:lnTo>
                  <a:cubicBezTo>
                    <a:pt x="2396067" y="1136650"/>
                    <a:pt x="2400300" y="3397250"/>
                    <a:pt x="2400300" y="3397250"/>
                  </a:cubicBez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r 31"/>
          <p:cNvGrpSpPr/>
          <p:nvPr/>
        </p:nvGrpSpPr>
        <p:grpSpPr>
          <a:xfrm>
            <a:off x="3542302" y="967644"/>
            <a:ext cx="2406844" cy="3461251"/>
            <a:chOff x="3536146" y="4583550"/>
            <a:chExt cx="2406844" cy="346125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146" y="4589900"/>
              <a:ext cx="2406844" cy="3454901"/>
            </a:xfrm>
            <a:prstGeom prst="rect">
              <a:avLst/>
            </a:prstGeom>
          </p:spPr>
        </p:pic>
        <p:sp>
          <p:nvSpPr>
            <p:cNvPr id="25" name="Forme libre 24"/>
            <p:cNvSpPr/>
            <p:nvPr/>
          </p:nvSpPr>
          <p:spPr>
            <a:xfrm>
              <a:off x="3536146" y="4583550"/>
              <a:ext cx="2400300" cy="3403600"/>
            </a:xfrm>
            <a:custGeom>
              <a:avLst/>
              <a:gdLst>
                <a:gd name="connsiteX0" fmla="*/ 0 w 2400300"/>
                <a:gd name="connsiteY0" fmla="*/ 0 h 3403600"/>
                <a:gd name="connsiteX1" fmla="*/ 2393950 w 2400300"/>
                <a:gd name="connsiteY1" fmla="*/ 6350 h 3403600"/>
                <a:gd name="connsiteX2" fmla="*/ 2400300 w 2400300"/>
                <a:gd name="connsiteY2" fmla="*/ 3397250 h 3403600"/>
                <a:gd name="connsiteX3" fmla="*/ 0 w 2400300"/>
                <a:gd name="connsiteY3" fmla="*/ 3403600 h 3403600"/>
                <a:gd name="connsiteX4" fmla="*/ 0 w 2400300"/>
                <a:gd name="connsiteY4" fmla="*/ 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0" h="3403600">
                  <a:moveTo>
                    <a:pt x="0" y="0"/>
                  </a:moveTo>
                  <a:lnTo>
                    <a:pt x="2393950" y="6350"/>
                  </a:lnTo>
                  <a:cubicBezTo>
                    <a:pt x="2396067" y="1136650"/>
                    <a:pt x="2400300" y="3397250"/>
                    <a:pt x="2400300" y="3397250"/>
                  </a:cubicBez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r 37"/>
          <p:cNvGrpSpPr/>
          <p:nvPr/>
        </p:nvGrpSpPr>
        <p:grpSpPr>
          <a:xfrm>
            <a:off x="891763" y="4596144"/>
            <a:ext cx="2426083" cy="3423067"/>
            <a:chOff x="865975" y="4615384"/>
            <a:chExt cx="2426083" cy="3423067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975" y="4619638"/>
              <a:ext cx="2426083" cy="3418813"/>
            </a:xfrm>
            <a:prstGeom prst="rect">
              <a:avLst/>
            </a:prstGeom>
          </p:spPr>
        </p:pic>
        <p:sp>
          <p:nvSpPr>
            <p:cNvPr id="40" name="Forme libre 39"/>
            <p:cNvSpPr/>
            <p:nvPr/>
          </p:nvSpPr>
          <p:spPr>
            <a:xfrm>
              <a:off x="865975" y="4615384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r 25"/>
          <p:cNvGrpSpPr/>
          <p:nvPr/>
        </p:nvGrpSpPr>
        <p:grpSpPr>
          <a:xfrm>
            <a:off x="3510844" y="4583634"/>
            <a:ext cx="2414127" cy="3412378"/>
            <a:chOff x="3536146" y="4589984"/>
            <a:chExt cx="2414127" cy="3412378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146" y="4594047"/>
              <a:ext cx="2414127" cy="3401965"/>
            </a:xfrm>
            <a:prstGeom prst="rect">
              <a:avLst/>
            </a:prstGeom>
          </p:spPr>
        </p:pic>
        <p:sp>
          <p:nvSpPr>
            <p:cNvPr id="43" name="Forme libre 42"/>
            <p:cNvSpPr/>
            <p:nvPr/>
          </p:nvSpPr>
          <p:spPr>
            <a:xfrm>
              <a:off x="3536146" y="4589984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871980" y="1030457"/>
            <a:ext cx="2445705" cy="3388888"/>
            <a:chOff x="859053" y="4624163"/>
            <a:chExt cx="2402783" cy="3388888"/>
          </a:xfrm>
        </p:grpSpPr>
        <p:grpSp>
          <p:nvGrpSpPr>
            <p:cNvPr id="26" name="Grouper 26"/>
            <p:cNvGrpSpPr/>
            <p:nvPr/>
          </p:nvGrpSpPr>
          <p:grpSpPr>
            <a:xfrm>
              <a:off x="859053" y="4624163"/>
              <a:ext cx="2402783" cy="3388888"/>
              <a:chOff x="871753" y="4606938"/>
              <a:chExt cx="2433005" cy="3431513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753" y="4606938"/>
                <a:ext cx="2433005" cy="3428567"/>
              </a:xfrm>
              <a:prstGeom prst="rect">
                <a:avLst/>
              </a:prstGeom>
            </p:spPr>
          </p:pic>
          <p:sp>
            <p:nvSpPr>
              <p:cNvPr id="32" name="Forme libre 31"/>
              <p:cNvSpPr/>
              <p:nvPr/>
            </p:nvSpPr>
            <p:spPr>
              <a:xfrm>
                <a:off x="885214" y="4619638"/>
                <a:ext cx="2406844" cy="3418813"/>
              </a:xfrm>
              <a:custGeom>
                <a:avLst/>
                <a:gdLst>
                  <a:gd name="connsiteX0" fmla="*/ 0 w 1117600"/>
                  <a:gd name="connsiteY0" fmla="*/ 6350 h 1587500"/>
                  <a:gd name="connsiteX1" fmla="*/ 1117600 w 1117600"/>
                  <a:gd name="connsiteY1" fmla="*/ 0 h 1587500"/>
                  <a:gd name="connsiteX2" fmla="*/ 1117600 w 1117600"/>
                  <a:gd name="connsiteY2" fmla="*/ 1574800 h 1587500"/>
                  <a:gd name="connsiteX3" fmla="*/ 1117600 w 1117600"/>
                  <a:gd name="connsiteY3" fmla="*/ 1574800 h 1587500"/>
                  <a:gd name="connsiteX4" fmla="*/ 0 w 1117600"/>
                  <a:gd name="connsiteY4" fmla="*/ 1587500 h 1587500"/>
                  <a:gd name="connsiteX5" fmla="*/ 0 w 1117600"/>
                  <a:gd name="connsiteY5" fmla="*/ 635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7600" h="1587500">
                    <a:moveTo>
                      <a:pt x="0" y="6350"/>
                    </a:moveTo>
                    <a:lnTo>
                      <a:pt x="1117600" y="0"/>
                    </a:lnTo>
                    <a:lnTo>
                      <a:pt x="1117600" y="1574800"/>
                    </a:lnTo>
                    <a:lnTo>
                      <a:pt x="1117600" y="1574800"/>
                    </a:lnTo>
                    <a:lnTo>
                      <a:pt x="0" y="1587500"/>
                    </a:lnTo>
                    <a:cubicBezTo>
                      <a:pt x="2117" y="1058333"/>
                      <a:pt x="6350" y="0"/>
                      <a:pt x="0" y="6350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8" name="Forme libre 27"/>
            <p:cNvSpPr/>
            <p:nvPr/>
          </p:nvSpPr>
          <p:spPr>
            <a:xfrm>
              <a:off x="871753" y="4636863"/>
              <a:ext cx="2381250" cy="3365500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3508069" y="1053845"/>
            <a:ext cx="2438441" cy="3365500"/>
            <a:chOff x="3536146" y="4636863"/>
            <a:chExt cx="2388251" cy="33655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6147" y="4636863"/>
              <a:ext cx="2388250" cy="3365500"/>
            </a:xfrm>
            <a:prstGeom prst="rect">
              <a:avLst/>
            </a:prstGeom>
          </p:spPr>
        </p:pic>
        <p:sp>
          <p:nvSpPr>
            <p:cNvPr id="37" name="Forme libre 36"/>
            <p:cNvSpPr/>
            <p:nvPr/>
          </p:nvSpPr>
          <p:spPr>
            <a:xfrm>
              <a:off x="3536146" y="4636863"/>
              <a:ext cx="2381250" cy="3365500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/>
        </p:nvGrpSpPr>
        <p:grpSpPr>
          <a:xfrm>
            <a:off x="-14288" y="0"/>
            <a:ext cx="6872288" cy="546100"/>
            <a:chOff x="-14288" y="0"/>
            <a:chExt cx="6872288" cy="5461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-14288" y="0"/>
              <a:ext cx="6872288" cy="546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CA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25234" y="133315"/>
              <a:ext cx="5621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Collection : Gestion du temps                                                TEMPS 1.2 – Horaire personnel</a:t>
              </a:r>
              <a:endParaRPr lang="fr-FR" sz="1200"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t="5785"/>
          <a:stretch>
            <a:fillRect/>
          </a:stretch>
        </p:blipFill>
        <p:spPr>
          <a:xfrm>
            <a:off x="5819" y="488463"/>
            <a:ext cx="6852183" cy="86868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r 40"/>
          <p:cNvGrpSpPr/>
          <p:nvPr/>
        </p:nvGrpSpPr>
        <p:grpSpPr>
          <a:xfrm>
            <a:off x="4349953" y="3203098"/>
            <a:ext cx="618024" cy="1213279"/>
            <a:chOff x="4349953" y="3197136"/>
            <a:chExt cx="618024" cy="1213279"/>
          </a:xfrm>
        </p:grpSpPr>
        <p:sp>
          <p:nvSpPr>
            <p:cNvPr id="71" name="Ellipse 70"/>
            <p:cNvSpPr/>
            <p:nvPr/>
          </p:nvSpPr>
          <p:spPr>
            <a:xfrm flipV="1">
              <a:off x="4589029" y="3711079"/>
              <a:ext cx="76518" cy="80343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Forme libre 72"/>
            <p:cNvSpPr/>
            <p:nvPr/>
          </p:nvSpPr>
          <p:spPr>
            <a:xfrm flipV="1">
              <a:off x="4349953" y="3833592"/>
              <a:ext cx="618024" cy="576823"/>
            </a:xfrm>
            <a:custGeom>
              <a:avLst/>
              <a:gdLst>
                <a:gd name="connsiteX0" fmla="*/ 895120 w 1569903"/>
                <a:gd name="connsiteY0" fmla="*/ 74364 h 1465244"/>
                <a:gd name="connsiteX1" fmla="*/ 862070 w 1569903"/>
                <a:gd name="connsiteY1" fmla="*/ 30297 h 1465244"/>
                <a:gd name="connsiteX2" fmla="*/ 845544 w 1569903"/>
                <a:gd name="connsiteY2" fmla="*/ 19280 h 1465244"/>
                <a:gd name="connsiteX3" fmla="*/ 826265 w 1569903"/>
                <a:gd name="connsiteY3" fmla="*/ 8263 h 1465244"/>
                <a:gd name="connsiteX4" fmla="*/ 806985 w 1569903"/>
                <a:gd name="connsiteY4" fmla="*/ 0 h 1465244"/>
                <a:gd name="connsiteX5" fmla="*/ 782197 w 1569903"/>
                <a:gd name="connsiteY5" fmla="*/ 0 h 1465244"/>
                <a:gd name="connsiteX6" fmla="*/ 751901 w 1569903"/>
                <a:gd name="connsiteY6" fmla="*/ 5509 h 1465244"/>
                <a:gd name="connsiteX7" fmla="*/ 751901 w 1569903"/>
                <a:gd name="connsiteY7" fmla="*/ 5509 h 1465244"/>
                <a:gd name="connsiteX8" fmla="*/ 724359 w 1569903"/>
                <a:gd name="connsiteY8" fmla="*/ 22034 h 1465244"/>
                <a:gd name="connsiteX9" fmla="*/ 707833 w 1569903"/>
                <a:gd name="connsiteY9" fmla="*/ 35805 h 1465244"/>
                <a:gd name="connsiteX10" fmla="*/ 688554 w 1569903"/>
                <a:gd name="connsiteY10" fmla="*/ 52331 h 1465244"/>
                <a:gd name="connsiteX11" fmla="*/ 2754 w 1569903"/>
                <a:gd name="connsiteY11" fmla="*/ 1319270 h 1465244"/>
                <a:gd name="connsiteX12" fmla="*/ 0 w 1569903"/>
                <a:gd name="connsiteY12" fmla="*/ 1335796 h 1465244"/>
                <a:gd name="connsiteX13" fmla="*/ 2754 w 1569903"/>
                <a:gd name="connsiteY13" fmla="*/ 1357829 h 1465244"/>
                <a:gd name="connsiteX14" fmla="*/ 8262 w 1569903"/>
                <a:gd name="connsiteY14" fmla="*/ 1393634 h 1465244"/>
                <a:gd name="connsiteX15" fmla="*/ 27542 w 1569903"/>
                <a:gd name="connsiteY15" fmla="*/ 1421176 h 1465244"/>
                <a:gd name="connsiteX16" fmla="*/ 55084 w 1569903"/>
                <a:gd name="connsiteY16" fmla="*/ 1445964 h 1465244"/>
                <a:gd name="connsiteX17" fmla="*/ 79872 w 1569903"/>
                <a:gd name="connsiteY17" fmla="*/ 1456981 h 1465244"/>
                <a:gd name="connsiteX18" fmla="*/ 115677 w 1569903"/>
                <a:gd name="connsiteY18" fmla="*/ 1462490 h 1465244"/>
                <a:gd name="connsiteX19" fmla="*/ 1415667 w 1569903"/>
                <a:gd name="connsiteY19" fmla="*/ 1465244 h 1465244"/>
                <a:gd name="connsiteX20" fmla="*/ 1481768 w 1569903"/>
                <a:gd name="connsiteY20" fmla="*/ 1462490 h 1465244"/>
                <a:gd name="connsiteX21" fmla="*/ 1512065 w 1569903"/>
                <a:gd name="connsiteY21" fmla="*/ 1451473 h 1465244"/>
                <a:gd name="connsiteX22" fmla="*/ 1536853 w 1569903"/>
                <a:gd name="connsiteY22" fmla="*/ 1434947 h 1465244"/>
                <a:gd name="connsiteX23" fmla="*/ 1553378 w 1569903"/>
                <a:gd name="connsiteY23" fmla="*/ 1410159 h 1465244"/>
                <a:gd name="connsiteX24" fmla="*/ 1567149 w 1569903"/>
                <a:gd name="connsiteY24" fmla="*/ 1388126 h 1465244"/>
                <a:gd name="connsiteX25" fmla="*/ 1569903 w 1569903"/>
                <a:gd name="connsiteY25" fmla="*/ 1363338 h 1465244"/>
                <a:gd name="connsiteX26" fmla="*/ 1569903 w 1569903"/>
                <a:gd name="connsiteY26" fmla="*/ 1344058 h 1465244"/>
                <a:gd name="connsiteX27" fmla="*/ 1567149 w 1569903"/>
                <a:gd name="connsiteY27" fmla="*/ 1313762 h 1465244"/>
                <a:gd name="connsiteX28" fmla="*/ 895120 w 1569903"/>
                <a:gd name="connsiteY28" fmla="*/ 74364 h 146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9903" h="1465244">
                  <a:moveTo>
                    <a:pt x="895120" y="74364"/>
                  </a:moveTo>
                  <a:lnTo>
                    <a:pt x="862070" y="30297"/>
                  </a:lnTo>
                  <a:lnTo>
                    <a:pt x="845544" y="19280"/>
                  </a:lnTo>
                  <a:lnTo>
                    <a:pt x="826265" y="8263"/>
                  </a:lnTo>
                  <a:lnTo>
                    <a:pt x="806985" y="0"/>
                  </a:lnTo>
                  <a:lnTo>
                    <a:pt x="782197" y="0"/>
                  </a:lnTo>
                  <a:lnTo>
                    <a:pt x="751901" y="5509"/>
                  </a:lnTo>
                  <a:lnTo>
                    <a:pt x="751901" y="5509"/>
                  </a:lnTo>
                  <a:lnTo>
                    <a:pt x="724359" y="22034"/>
                  </a:lnTo>
                  <a:lnTo>
                    <a:pt x="707833" y="35805"/>
                  </a:lnTo>
                  <a:lnTo>
                    <a:pt x="688554" y="52331"/>
                  </a:lnTo>
                  <a:lnTo>
                    <a:pt x="2754" y="1319270"/>
                  </a:lnTo>
                  <a:lnTo>
                    <a:pt x="0" y="1335796"/>
                  </a:lnTo>
                  <a:lnTo>
                    <a:pt x="2754" y="1357829"/>
                  </a:lnTo>
                  <a:lnTo>
                    <a:pt x="8262" y="1393634"/>
                  </a:lnTo>
                  <a:lnTo>
                    <a:pt x="27542" y="1421176"/>
                  </a:lnTo>
                  <a:lnTo>
                    <a:pt x="55084" y="1445964"/>
                  </a:lnTo>
                  <a:lnTo>
                    <a:pt x="79872" y="1456981"/>
                  </a:lnTo>
                  <a:lnTo>
                    <a:pt x="115677" y="1462490"/>
                  </a:lnTo>
                  <a:lnTo>
                    <a:pt x="1415667" y="1465244"/>
                  </a:lnTo>
                  <a:lnTo>
                    <a:pt x="1481768" y="1462490"/>
                  </a:lnTo>
                  <a:lnTo>
                    <a:pt x="1512065" y="1451473"/>
                  </a:lnTo>
                  <a:lnTo>
                    <a:pt x="1536853" y="1434947"/>
                  </a:lnTo>
                  <a:lnTo>
                    <a:pt x="1553378" y="1410159"/>
                  </a:lnTo>
                  <a:lnTo>
                    <a:pt x="1567149" y="1388126"/>
                  </a:lnTo>
                  <a:lnTo>
                    <a:pt x="1569903" y="1363338"/>
                  </a:lnTo>
                  <a:lnTo>
                    <a:pt x="1569903" y="1344058"/>
                  </a:lnTo>
                  <a:lnTo>
                    <a:pt x="1567149" y="1313762"/>
                  </a:lnTo>
                  <a:lnTo>
                    <a:pt x="895120" y="74364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4" name="Forme libre 73"/>
            <p:cNvSpPr/>
            <p:nvPr/>
          </p:nvSpPr>
          <p:spPr>
            <a:xfrm flipV="1">
              <a:off x="4565719" y="3197136"/>
              <a:ext cx="194081" cy="637541"/>
            </a:xfrm>
            <a:custGeom>
              <a:avLst/>
              <a:gdLst>
                <a:gd name="connsiteX0" fmla="*/ 0 w 493005"/>
                <a:gd name="connsiteY0" fmla="*/ 0 h 1619479"/>
                <a:gd name="connsiteX1" fmla="*/ 8263 w 493005"/>
                <a:gd name="connsiteY1" fmla="*/ 1619479 h 1619479"/>
                <a:gd name="connsiteX2" fmla="*/ 493005 w 493005"/>
                <a:gd name="connsiteY2" fmla="*/ 1619479 h 1619479"/>
                <a:gd name="connsiteX3" fmla="*/ 490251 w 493005"/>
                <a:gd name="connsiteY3" fmla="*/ 2754 h 1619479"/>
                <a:gd name="connsiteX4" fmla="*/ 0 w 493005"/>
                <a:gd name="connsiteY4" fmla="*/ 0 h 1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05" h="1619479">
                  <a:moveTo>
                    <a:pt x="0" y="0"/>
                  </a:moveTo>
                  <a:cubicBezTo>
                    <a:pt x="2754" y="539826"/>
                    <a:pt x="5509" y="1079653"/>
                    <a:pt x="8263" y="1619479"/>
                  </a:cubicBezTo>
                  <a:lnTo>
                    <a:pt x="493005" y="1619479"/>
                  </a:lnTo>
                  <a:lnTo>
                    <a:pt x="490251" y="2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5" name="Forme libre 74"/>
            <p:cNvSpPr/>
            <p:nvPr/>
          </p:nvSpPr>
          <p:spPr>
            <a:xfrm flipV="1">
              <a:off x="4574393" y="3809738"/>
              <a:ext cx="176884" cy="44454"/>
            </a:xfrm>
            <a:custGeom>
              <a:avLst/>
              <a:gdLst>
                <a:gd name="connsiteX0" fmla="*/ 446184 w 446184"/>
                <a:gd name="connsiteY0" fmla="*/ 112923 h 112923"/>
                <a:gd name="connsiteX1" fmla="*/ 446184 w 446184"/>
                <a:gd name="connsiteY1" fmla="*/ 8262 h 112923"/>
                <a:gd name="connsiteX2" fmla="*/ 5509 w 446184"/>
                <a:gd name="connsiteY2" fmla="*/ 0 h 112923"/>
                <a:gd name="connsiteX3" fmla="*/ 0 w 446184"/>
                <a:gd name="connsiteY3" fmla="*/ 2754 h 112923"/>
                <a:gd name="connsiteX4" fmla="*/ 5509 w 446184"/>
                <a:gd name="connsiteY4" fmla="*/ 79872 h 112923"/>
                <a:gd name="connsiteX5" fmla="*/ 446184 w 446184"/>
                <a:gd name="connsiteY5" fmla="*/ 112923 h 1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84" h="112923">
                  <a:moveTo>
                    <a:pt x="446184" y="112923"/>
                  </a:moveTo>
                  <a:lnTo>
                    <a:pt x="446184" y="8262"/>
                  </a:lnTo>
                  <a:lnTo>
                    <a:pt x="5509" y="0"/>
                  </a:lnTo>
                  <a:lnTo>
                    <a:pt x="0" y="2754"/>
                  </a:lnTo>
                  <a:lnTo>
                    <a:pt x="5509" y="79872"/>
                  </a:lnTo>
                  <a:lnTo>
                    <a:pt x="446184" y="112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65" name="Forme libre 64"/>
          <p:cNvSpPr/>
          <p:nvPr/>
        </p:nvSpPr>
        <p:spPr>
          <a:xfrm rot="15485721">
            <a:off x="4532382" y="4056955"/>
            <a:ext cx="307975" cy="247650"/>
          </a:xfrm>
          <a:custGeom>
            <a:avLst/>
            <a:gdLst>
              <a:gd name="connsiteX0" fmla="*/ 0 w 307975"/>
              <a:gd name="connsiteY0" fmla="*/ 0 h 247650"/>
              <a:gd name="connsiteX1" fmla="*/ 304800 w 307975"/>
              <a:gd name="connsiteY1" fmla="*/ 0 h 247650"/>
              <a:gd name="connsiteX2" fmla="*/ 307975 w 307975"/>
              <a:gd name="connsiteY2" fmla="*/ 247650 h 247650"/>
              <a:gd name="connsiteX3" fmla="*/ 257175 w 307975"/>
              <a:gd name="connsiteY3" fmla="*/ 247650 h 247650"/>
              <a:gd name="connsiteX4" fmla="*/ 177800 w 307975"/>
              <a:gd name="connsiteY4" fmla="*/ 228600 h 247650"/>
              <a:gd name="connsiteX5" fmla="*/ 101600 w 307975"/>
              <a:gd name="connsiteY5" fmla="*/ 196850 h 247650"/>
              <a:gd name="connsiteX6" fmla="*/ 57150 w 307975"/>
              <a:gd name="connsiteY6" fmla="*/ 142875 h 247650"/>
              <a:gd name="connsiteX7" fmla="*/ 19050 w 307975"/>
              <a:gd name="connsiteY7" fmla="*/ 76200 h 247650"/>
              <a:gd name="connsiteX8" fmla="*/ 0 w 307975"/>
              <a:gd name="connsiteY8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75" h="247650">
                <a:moveTo>
                  <a:pt x="0" y="0"/>
                </a:moveTo>
                <a:lnTo>
                  <a:pt x="304800" y="0"/>
                </a:lnTo>
                <a:cubicBezTo>
                  <a:pt x="305858" y="82550"/>
                  <a:pt x="307975" y="247650"/>
                  <a:pt x="307975" y="247650"/>
                </a:cubicBezTo>
                <a:lnTo>
                  <a:pt x="257175" y="247650"/>
                </a:lnTo>
                <a:lnTo>
                  <a:pt x="177800" y="228600"/>
                </a:lnTo>
                <a:lnTo>
                  <a:pt x="101600" y="196850"/>
                </a:lnTo>
                <a:lnTo>
                  <a:pt x="57150" y="142875"/>
                </a:lnTo>
                <a:lnTo>
                  <a:pt x="19050" y="762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692795" y="989178"/>
            <a:ext cx="547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Flèche pour indiquer l’activité </a:t>
            </a:r>
          </a:p>
          <a:p>
            <a:pPr algn="ctr"/>
            <a:r>
              <a:rPr lang="fr-CA" dirty="0" smtClean="0"/>
              <a:t>en cours (= maintenant) sur affichettes de format moyen</a:t>
            </a:r>
            <a:endParaRPr lang="fr-CA" dirty="0"/>
          </a:p>
        </p:txBody>
      </p:sp>
      <p:sp>
        <p:nvSpPr>
          <p:cNvPr id="68" name="ZoneTexte 67"/>
          <p:cNvSpPr txBox="1"/>
          <p:nvPr/>
        </p:nvSpPr>
        <p:spPr>
          <a:xfrm>
            <a:off x="942893" y="2195673"/>
            <a:ext cx="1181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recto à</a:t>
            </a:r>
          </a:p>
          <a:p>
            <a:pPr algn="ctr"/>
            <a:r>
              <a:rPr lang="fr-CA" dirty="0" smtClean="0"/>
              <a:t>imprimer </a:t>
            </a:r>
          </a:p>
          <a:p>
            <a:pPr algn="ctr"/>
            <a:r>
              <a:rPr lang="fr-CA" dirty="0" smtClean="0"/>
              <a:t>en couleur</a:t>
            </a:r>
            <a:endParaRPr lang="fr-CA" dirty="0"/>
          </a:p>
        </p:txBody>
      </p:sp>
      <p:sp>
        <p:nvSpPr>
          <p:cNvPr id="69" name="ZoneTexte 68"/>
          <p:cNvSpPr txBox="1"/>
          <p:nvPr/>
        </p:nvSpPr>
        <p:spPr>
          <a:xfrm>
            <a:off x="4301363" y="2195673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verso</a:t>
            </a:r>
            <a:endParaRPr lang="fr-CA" dirty="0"/>
          </a:p>
        </p:txBody>
      </p:sp>
      <p:sp>
        <p:nvSpPr>
          <p:cNvPr id="70" name="ZoneTexte 69"/>
          <p:cNvSpPr txBox="1"/>
          <p:nvPr/>
        </p:nvSpPr>
        <p:spPr>
          <a:xfrm>
            <a:off x="539101" y="6121400"/>
            <a:ext cx="5379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/>
              <a:t>En pointillé, repère pour découper et coller un quartier de pastille de velcro velours</a:t>
            </a:r>
            <a:endParaRPr lang="fr-FR" sz="1200" dirty="0"/>
          </a:p>
        </p:txBody>
      </p:sp>
      <p:cxnSp>
        <p:nvCxnSpPr>
          <p:cNvPr id="72" name="Connecteur droit avec flèche 71"/>
          <p:cNvCxnSpPr/>
          <p:nvPr/>
        </p:nvCxnSpPr>
        <p:spPr>
          <a:xfrm flipV="1">
            <a:off x="3241126" y="4562815"/>
            <a:ext cx="809076" cy="758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r 22"/>
          <p:cNvGrpSpPr/>
          <p:nvPr/>
        </p:nvGrpSpPr>
        <p:grpSpPr>
          <a:xfrm>
            <a:off x="1224999" y="3191174"/>
            <a:ext cx="618024" cy="1213279"/>
            <a:chOff x="4224628" y="3231721"/>
            <a:chExt cx="618024" cy="1213279"/>
          </a:xfrm>
        </p:grpSpPr>
        <p:sp>
          <p:nvSpPr>
            <p:cNvPr id="24" name="Ellipse 23"/>
            <p:cNvSpPr/>
            <p:nvPr/>
          </p:nvSpPr>
          <p:spPr>
            <a:xfrm flipV="1">
              <a:off x="4463704" y="3745664"/>
              <a:ext cx="76518" cy="80343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Forme libre 24"/>
            <p:cNvSpPr/>
            <p:nvPr/>
          </p:nvSpPr>
          <p:spPr>
            <a:xfrm flipV="1">
              <a:off x="4224628" y="3868177"/>
              <a:ext cx="618024" cy="576823"/>
            </a:xfrm>
            <a:custGeom>
              <a:avLst/>
              <a:gdLst>
                <a:gd name="connsiteX0" fmla="*/ 895120 w 1569903"/>
                <a:gd name="connsiteY0" fmla="*/ 74364 h 1465244"/>
                <a:gd name="connsiteX1" fmla="*/ 862070 w 1569903"/>
                <a:gd name="connsiteY1" fmla="*/ 30297 h 1465244"/>
                <a:gd name="connsiteX2" fmla="*/ 845544 w 1569903"/>
                <a:gd name="connsiteY2" fmla="*/ 19280 h 1465244"/>
                <a:gd name="connsiteX3" fmla="*/ 826265 w 1569903"/>
                <a:gd name="connsiteY3" fmla="*/ 8263 h 1465244"/>
                <a:gd name="connsiteX4" fmla="*/ 806985 w 1569903"/>
                <a:gd name="connsiteY4" fmla="*/ 0 h 1465244"/>
                <a:gd name="connsiteX5" fmla="*/ 782197 w 1569903"/>
                <a:gd name="connsiteY5" fmla="*/ 0 h 1465244"/>
                <a:gd name="connsiteX6" fmla="*/ 751901 w 1569903"/>
                <a:gd name="connsiteY6" fmla="*/ 5509 h 1465244"/>
                <a:gd name="connsiteX7" fmla="*/ 751901 w 1569903"/>
                <a:gd name="connsiteY7" fmla="*/ 5509 h 1465244"/>
                <a:gd name="connsiteX8" fmla="*/ 724359 w 1569903"/>
                <a:gd name="connsiteY8" fmla="*/ 22034 h 1465244"/>
                <a:gd name="connsiteX9" fmla="*/ 707833 w 1569903"/>
                <a:gd name="connsiteY9" fmla="*/ 35805 h 1465244"/>
                <a:gd name="connsiteX10" fmla="*/ 688554 w 1569903"/>
                <a:gd name="connsiteY10" fmla="*/ 52331 h 1465244"/>
                <a:gd name="connsiteX11" fmla="*/ 2754 w 1569903"/>
                <a:gd name="connsiteY11" fmla="*/ 1319270 h 1465244"/>
                <a:gd name="connsiteX12" fmla="*/ 0 w 1569903"/>
                <a:gd name="connsiteY12" fmla="*/ 1335796 h 1465244"/>
                <a:gd name="connsiteX13" fmla="*/ 2754 w 1569903"/>
                <a:gd name="connsiteY13" fmla="*/ 1357829 h 1465244"/>
                <a:gd name="connsiteX14" fmla="*/ 8262 w 1569903"/>
                <a:gd name="connsiteY14" fmla="*/ 1393634 h 1465244"/>
                <a:gd name="connsiteX15" fmla="*/ 27542 w 1569903"/>
                <a:gd name="connsiteY15" fmla="*/ 1421176 h 1465244"/>
                <a:gd name="connsiteX16" fmla="*/ 55084 w 1569903"/>
                <a:gd name="connsiteY16" fmla="*/ 1445964 h 1465244"/>
                <a:gd name="connsiteX17" fmla="*/ 79872 w 1569903"/>
                <a:gd name="connsiteY17" fmla="*/ 1456981 h 1465244"/>
                <a:gd name="connsiteX18" fmla="*/ 115677 w 1569903"/>
                <a:gd name="connsiteY18" fmla="*/ 1462490 h 1465244"/>
                <a:gd name="connsiteX19" fmla="*/ 1415667 w 1569903"/>
                <a:gd name="connsiteY19" fmla="*/ 1465244 h 1465244"/>
                <a:gd name="connsiteX20" fmla="*/ 1481768 w 1569903"/>
                <a:gd name="connsiteY20" fmla="*/ 1462490 h 1465244"/>
                <a:gd name="connsiteX21" fmla="*/ 1512065 w 1569903"/>
                <a:gd name="connsiteY21" fmla="*/ 1451473 h 1465244"/>
                <a:gd name="connsiteX22" fmla="*/ 1536853 w 1569903"/>
                <a:gd name="connsiteY22" fmla="*/ 1434947 h 1465244"/>
                <a:gd name="connsiteX23" fmla="*/ 1553378 w 1569903"/>
                <a:gd name="connsiteY23" fmla="*/ 1410159 h 1465244"/>
                <a:gd name="connsiteX24" fmla="*/ 1567149 w 1569903"/>
                <a:gd name="connsiteY24" fmla="*/ 1388126 h 1465244"/>
                <a:gd name="connsiteX25" fmla="*/ 1569903 w 1569903"/>
                <a:gd name="connsiteY25" fmla="*/ 1363338 h 1465244"/>
                <a:gd name="connsiteX26" fmla="*/ 1569903 w 1569903"/>
                <a:gd name="connsiteY26" fmla="*/ 1344058 h 1465244"/>
                <a:gd name="connsiteX27" fmla="*/ 1567149 w 1569903"/>
                <a:gd name="connsiteY27" fmla="*/ 1313762 h 1465244"/>
                <a:gd name="connsiteX28" fmla="*/ 895120 w 1569903"/>
                <a:gd name="connsiteY28" fmla="*/ 74364 h 146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9903" h="1465244">
                  <a:moveTo>
                    <a:pt x="895120" y="74364"/>
                  </a:moveTo>
                  <a:lnTo>
                    <a:pt x="862070" y="30297"/>
                  </a:lnTo>
                  <a:lnTo>
                    <a:pt x="845544" y="19280"/>
                  </a:lnTo>
                  <a:lnTo>
                    <a:pt x="826265" y="8263"/>
                  </a:lnTo>
                  <a:lnTo>
                    <a:pt x="806985" y="0"/>
                  </a:lnTo>
                  <a:lnTo>
                    <a:pt x="782197" y="0"/>
                  </a:lnTo>
                  <a:lnTo>
                    <a:pt x="751901" y="5509"/>
                  </a:lnTo>
                  <a:lnTo>
                    <a:pt x="751901" y="5509"/>
                  </a:lnTo>
                  <a:lnTo>
                    <a:pt x="724359" y="22034"/>
                  </a:lnTo>
                  <a:lnTo>
                    <a:pt x="707833" y="35805"/>
                  </a:lnTo>
                  <a:lnTo>
                    <a:pt x="688554" y="52331"/>
                  </a:lnTo>
                  <a:lnTo>
                    <a:pt x="2754" y="1319270"/>
                  </a:lnTo>
                  <a:lnTo>
                    <a:pt x="0" y="1335796"/>
                  </a:lnTo>
                  <a:lnTo>
                    <a:pt x="2754" y="1357829"/>
                  </a:lnTo>
                  <a:lnTo>
                    <a:pt x="8262" y="1393634"/>
                  </a:lnTo>
                  <a:lnTo>
                    <a:pt x="27542" y="1421176"/>
                  </a:lnTo>
                  <a:lnTo>
                    <a:pt x="55084" y="1445964"/>
                  </a:lnTo>
                  <a:lnTo>
                    <a:pt x="79872" y="1456981"/>
                  </a:lnTo>
                  <a:lnTo>
                    <a:pt x="115677" y="1462490"/>
                  </a:lnTo>
                  <a:lnTo>
                    <a:pt x="1415667" y="1465244"/>
                  </a:lnTo>
                  <a:lnTo>
                    <a:pt x="1481768" y="1462490"/>
                  </a:lnTo>
                  <a:lnTo>
                    <a:pt x="1512065" y="1451473"/>
                  </a:lnTo>
                  <a:lnTo>
                    <a:pt x="1536853" y="1434947"/>
                  </a:lnTo>
                  <a:lnTo>
                    <a:pt x="1553378" y="1410159"/>
                  </a:lnTo>
                  <a:lnTo>
                    <a:pt x="1567149" y="1388126"/>
                  </a:lnTo>
                  <a:lnTo>
                    <a:pt x="1569903" y="1363338"/>
                  </a:lnTo>
                  <a:lnTo>
                    <a:pt x="1569903" y="1344058"/>
                  </a:lnTo>
                  <a:lnTo>
                    <a:pt x="1567149" y="1313762"/>
                  </a:lnTo>
                  <a:lnTo>
                    <a:pt x="895120" y="74364"/>
                  </a:lnTo>
                  <a:close/>
                </a:path>
              </a:pathLst>
            </a:custGeom>
            <a:solidFill>
              <a:srgbClr val="0CD71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6" name="Forme libre 25"/>
            <p:cNvSpPr/>
            <p:nvPr/>
          </p:nvSpPr>
          <p:spPr>
            <a:xfrm flipV="1">
              <a:off x="4440394" y="3231721"/>
              <a:ext cx="194081" cy="637541"/>
            </a:xfrm>
            <a:custGeom>
              <a:avLst/>
              <a:gdLst>
                <a:gd name="connsiteX0" fmla="*/ 0 w 493005"/>
                <a:gd name="connsiteY0" fmla="*/ 0 h 1619479"/>
                <a:gd name="connsiteX1" fmla="*/ 8263 w 493005"/>
                <a:gd name="connsiteY1" fmla="*/ 1619479 h 1619479"/>
                <a:gd name="connsiteX2" fmla="*/ 493005 w 493005"/>
                <a:gd name="connsiteY2" fmla="*/ 1619479 h 1619479"/>
                <a:gd name="connsiteX3" fmla="*/ 490251 w 493005"/>
                <a:gd name="connsiteY3" fmla="*/ 2754 h 1619479"/>
                <a:gd name="connsiteX4" fmla="*/ 0 w 493005"/>
                <a:gd name="connsiteY4" fmla="*/ 0 h 1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05" h="1619479">
                  <a:moveTo>
                    <a:pt x="0" y="0"/>
                  </a:moveTo>
                  <a:cubicBezTo>
                    <a:pt x="2754" y="539826"/>
                    <a:pt x="5509" y="1079653"/>
                    <a:pt x="8263" y="1619479"/>
                  </a:cubicBezTo>
                  <a:lnTo>
                    <a:pt x="493005" y="1619479"/>
                  </a:lnTo>
                  <a:lnTo>
                    <a:pt x="490251" y="2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D71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7" name="Forme libre 26"/>
            <p:cNvSpPr/>
            <p:nvPr/>
          </p:nvSpPr>
          <p:spPr>
            <a:xfrm flipV="1">
              <a:off x="4449068" y="3844323"/>
              <a:ext cx="176884" cy="44454"/>
            </a:xfrm>
            <a:custGeom>
              <a:avLst/>
              <a:gdLst>
                <a:gd name="connsiteX0" fmla="*/ 446184 w 446184"/>
                <a:gd name="connsiteY0" fmla="*/ 112923 h 112923"/>
                <a:gd name="connsiteX1" fmla="*/ 446184 w 446184"/>
                <a:gd name="connsiteY1" fmla="*/ 8262 h 112923"/>
                <a:gd name="connsiteX2" fmla="*/ 5509 w 446184"/>
                <a:gd name="connsiteY2" fmla="*/ 0 h 112923"/>
                <a:gd name="connsiteX3" fmla="*/ 0 w 446184"/>
                <a:gd name="connsiteY3" fmla="*/ 2754 h 112923"/>
                <a:gd name="connsiteX4" fmla="*/ 5509 w 446184"/>
                <a:gd name="connsiteY4" fmla="*/ 79872 h 112923"/>
                <a:gd name="connsiteX5" fmla="*/ 446184 w 446184"/>
                <a:gd name="connsiteY5" fmla="*/ 112923 h 1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84" h="112923">
                  <a:moveTo>
                    <a:pt x="446184" y="112923"/>
                  </a:moveTo>
                  <a:lnTo>
                    <a:pt x="446184" y="8262"/>
                  </a:lnTo>
                  <a:lnTo>
                    <a:pt x="5509" y="0"/>
                  </a:lnTo>
                  <a:lnTo>
                    <a:pt x="0" y="2754"/>
                  </a:lnTo>
                  <a:lnTo>
                    <a:pt x="5509" y="79872"/>
                  </a:lnTo>
                  <a:lnTo>
                    <a:pt x="446184" y="112923"/>
                  </a:lnTo>
                  <a:close/>
                </a:path>
              </a:pathLst>
            </a:custGeom>
            <a:solidFill>
              <a:srgbClr val="0CD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Forme libre 27"/>
            <p:cNvSpPr/>
            <p:nvPr/>
          </p:nvSpPr>
          <p:spPr>
            <a:xfrm flipV="1">
              <a:off x="4445401" y="3844323"/>
              <a:ext cx="176884" cy="44454"/>
            </a:xfrm>
            <a:custGeom>
              <a:avLst/>
              <a:gdLst>
                <a:gd name="connsiteX0" fmla="*/ 446184 w 446184"/>
                <a:gd name="connsiteY0" fmla="*/ 112923 h 112923"/>
                <a:gd name="connsiteX1" fmla="*/ 446184 w 446184"/>
                <a:gd name="connsiteY1" fmla="*/ 8262 h 112923"/>
                <a:gd name="connsiteX2" fmla="*/ 5509 w 446184"/>
                <a:gd name="connsiteY2" fmla="*/ 0 h 112923"/>
                <a:gd name="connsiteX3" fmla="*/ 0 w 446184"/>
                <a:gd name="connsiteY3" fmla="*/ 2754 h 112923"/>
                <a:gd name="connsiteX4" fmla="*/ 5509 w 446184"/>
                <a:gd name="connsiteY4" fmla="*/ 79872 h 112923"/>
                <a:gd name="connsiteX5" fmla="*/ 446184 w 446184"/>
                <a:gd name="connsiteY5" fmla="*/ 112923 h 1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184" h="112923">
                  <a:moveTo>
                    <a:pt x="446184" y="112923"/>
                  </a:moveTo>
                  <a:lnTo>
                    <a:pt x="446184" y="8262"/>
                  </a:lnTo>
                  <a:lnTo>
                    <a:pt x="5509" y="0"/>
                  </a:lnTo>
                  <a:lnTo>
                    <a:pt x="0" y="2754"/>
                  </a:lnTo>
                  <a:lnTo>
                    <a:pt x="5509" y="79872"/>
                  </a:lnTo>
                  <a:lnTo>
                    <a:pt x="446184" y="112923"/>
                  </a:lnTo>
                  <a:close/>
                </a:path>
              </a:pathLst>
            </a:custGeom>
            <a:solidFill>
              <a:srgbClr val="0CD7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104" name="Grouper 103"/>
          <p:cNvGrpSpPr/>
          <p:nvPr/>
        </p:nvGrpSpPr>
        <p:grpSpPr>
          <a:xfrm>
            <a:off x="2664815" y="5320985"/>
            <a:ext cx="564160" cy="581535"/>
            <a:chOff x="2664815" y="5320985"/>
            <a:chExt cx="564160" cy="581535"/>
          </a:xfrm>
        </p:grpSpPr>
        <p:sp>
          <p:nvSpPr>
            <p:cNvPr id="76" name="Ellipse 75"/>
            <p:cNvSpPr/>
            <p:nvPr/>
          </p:nvSpPr>
          <p:spPr>
            <a:xfrm flipV="1">
              <a:off x="2664815" y="5320985"/>
              <a:ext cx="564160" cy="568835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3" name="Grouper 102"/>
            <p:cNvGrpSpPr/>
            <p:nvPr/>
          </p:nvGrpSpPr>
          <p:grpSpPr>
            <a:xfrm>
              <a:off x="2943225" y="5616770"/>
              <a:ext cx="285750" cy="285750"/>
              <a:chOff x="3228975" y="6315075"/>
              <a:chExt cx="285750" cy="285750"/>
            </a:xfrm>
          </p:grpSpPr>
          <p:sp>
            <p:nvSpPr>
              <p:cNvPr id="96" name="Forme libre 95"/>
              <p:cNvSpPr/>
              <p:nvPr/>
            </p:nvSpPr>
            <p:spPr>
              <a:xfrm>
                <a:off x="3238500" y="6315075"/>
                <a:ext cx="0" cy="285750"/>
              </a:xfrm>
              <a:custGeom>
                <a:avLst/>
                <a:gdLst>
                  <a:gd name="connsiteX0" fmla="*/ 0 w 0"/>
                  <a:gd name="connsiteY0" fmla="*/ 285750 h 285750"/>
                  <a:gd name="connsiteX1" fmla="*/ 0 w 0"/>
                  <a:gd name="connsiteY1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5750">
                    <a:moveTo>
                      <a:pt x="0" y="285750"/>
                    </a:move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7" name="Forme libre 96"/>
              <p:cNvSpPr/>
              <p:nvPr/>
            </p:nvSpPr>
            <p:spPr>
              <a:xfrm>
                <a:off x="3228975" y="6315075"/>
                <a:ext cx="285750" cy="3175"/>
              </a:xfrm>
              <a:custGeom>
                <a:avLst/>
                <a:gdLst>
                  <a:gd name="connsiteX0" fmla="*/ 285750 w 285750"/>
                  <a:gd name="connsiteY0" fmla="*/ 3175 h 3175"/>
                  <a:gd name="connsiteX1" fmla="*/ 0 w 285750"/>
                  <a:gd name="connsiteY1" fmla="*/ 0 h 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 h="3175">
                    <a:moveTo>
                      <a:pt x="285750" y="3175"/>
                    </a:move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grpSp>
        <p:nvGrpSpPr>
          <p:cNvPr id="36" name="Grouper 35"/>
          <p:cNvGrpSpPr/>
          <p:nvPr/>
        </p:nvGrpSpPr>
        <p:grpSpPr>
          <a:xfrm>
            <a:off x="-14288" y="0"/>
            <a:ext cx="6872288" cy="546100"/>
            <a:chOff x="-14288" y="0"/>
            <a:chExt cx="6872288" cy="546100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-14288" y="0"/>
              <a:ext cx="6872288" cy="546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CA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25234" y="133315"/>
              <a:ext cx="5621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Collection : Gestion du temps                                                TEMPS 1.2 – Horaire personnel</a:t>
              </a:r>
              <a:endParaRPr lang="fr-FR" sz="12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787650" y="2196323"/>
            <a:ext cx="905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recto à </a:t>
            </a:r>
          </a:p>
          <a:p>
            <a:pPr algn="ctr"/>
            <a:r>
              <a:rPr lang="fr-CA" dirty="0" smtClean="0"/>
              <a:t>colorier</a:t>
            </a:r>
          </a:p>
          <a:p>
            <a:pPr algn="ctr"/>
            <a:r>
              <a:rPr lang="fr-CA" dirty="0" smtClean="0"/>
              <a:t>en vert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178891" y="2193378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ou</a:t>
            </a:r>
            <a:endParaRPr lang="fr-CA" dirty="0"/>
          </a:p>
        </p:txBody>
      </p:sp>
      <p:grpSp>
        <p:nvGrpSpPr>
          <p:cNvPr id="43" name="Grouper 42"/>
          <p:cNvGrpSpPr/>
          <p:nvPr/>
        </p:nvGrpSpPr>
        <p:grpSpPr>
          <a:xfrm>
            <a:off x="2914099" y="3191174"/>
            <a:ext cx="618024" cy="1213279"/>
            <a:chOff x="3079199" y="3191174"/>
            <a:chExt cx="618024" cy="1213279"/>
          </a:xfrm>
        </p:grpSpPr>
        <p:sp>
          <p:nvSpPr>
            <p:cNvPr id="34" name="Forme libre 33"/>
            <p:cNvSpPr/>
            <p:nvPr/>
          </p:nvSpPr>
          <p:spPr>
            <a:xfrm flipV="1">
              <a:off x="3079199" y="3827630"/>
              <a:ext cx="618024" cy="576823"/>
            </a:xfrm>
            <a:custGeom>
              <a:avLst/>
              <a:gdLst>
                <a:gd name="connsiteX0" fmla="*/ 895120 w 1569903"/>
                <a:gd name="connsiteY0" fmla="*/ 74364 h 1465244"/>
                <a:gd name="connsiteX1" fmla="*/ 862070 w 1569903"/>
                <a:gd name="connsiteY1" fmla="*/ 30297 h 1465244"/>
                <a:gd name="connsiteX2" fmla="*/ 845544 w 1569903"/>
                <a:gd name="connsiteY2" fmla="*/ 19280 h 1465244"/>
                <a:gd name="connsiteX3" fmla="*/ 826265 w 1569903"/>
                <a:gd name="connsiteY3" fmla="*/ 8263 h 1465244"/>
                <a:gd name="connsiteX4" fmla="*/ 806985 w 1569903"/>
                <a:gd name="connsiteY4" fmla="*/ 0 h 1465244"/>
                <a:gd name="connsiteX5" fmla="*/ 782197 w 1569903"/>
                <a:gd name="connsiteY5" fmla="*/ 0 h 1465244"/>
                <a:gd name="connsiteX6" fmla="*/ 751901 w 1569903"/>
                <a:gd name="connsiteY6" fmla="*/ 5509 h 1465244"/>
                <a:gd name="connsiteX7" fmla="*/ 751901 w 1569903"/>
                <a:gd name="connsiteY7" fmla="*/ 5509 h 1465244"/>
                <a:gd name="connsiteX8" fmla="*/ 724359 w 1569903"/>
                <a:gd name="connsiteY8" fmla="*/ 22034 h 1465244"/>
                <a:gd name="connsiteX9" fmla="*/ 707833 w 1569903"/>
                <a:gd name="connsiteY9" fmla="*/ 35805 h 1465244"/>
                <a:gd name="connsiteX10" fmla="*/ 688554 w 1569903"/>
                <a:gd name="connsiteY10" fmla="*/ 52331 h 1465244"/>
                <a:gd name="connsiteX11" fmla="*/ 2754 w 1569903"/>
                <a:gd name="connsiteY11" fmla="*/ 1319270 h 1465244"/>
                <a:gd name="connsiteX12" fmla="*/ 0 w 1569903"/>
                <a:gd name="connsiteY12" fmla="*/ 1335796 h 1465244"/>
                <a:gd name="connsiteX13" fmla="*/ 2754 w 1569903"/>
                <a:gd name="connsiteY13" fmla="*/ 1357829 h 1465244"/>
                <a:gd name="connsiteX14" fmla="*/ 8262 w 1569903"/>
                <a:gd name="connsiteY14" fmla="*/ 1393634 h 1465244"/>
                <a:gd name="connsiteX15" fmla="*/ 27542 w 1569903"/>
                <a:gd name="connsiteY15" fmla="*/ 1421176 h 1465244"/>
                <a:gd name="connsiteX16" fmla="*/ 55084 w 1569903"/>
                <a:gd name="connsiteY16" fmla="*/ 1445964 h 1465244"/>
                <a:gd name="connsiteX17" fmla="*/ 79872 w 1569903"/>
                <a:gd name="connsiteY17" fmla="*/ 1456981 h 1465244"/>
                <a:gd name="connsiteX18" fmla="*/ 115677 w 1569903"/>
                <a:gd name="connsiteY18" fmla="*/ 1462490 h 1465244"/>
                <a:gd name="connsiteX19" fmla="*/ 1415667 w 1569903"/>
                <a:gd name="connsiteY19" fmla="*/ 1465244 h 1465244"/>
                <a:gd name="connsiteX20" fmla="*/ 1481768 w 1569903"/>
                <a:gd name="connsiteY20" fmla="*/ 1462490 h 1465244"/>
                <a:gd name="connsiteX21" fmla="*/ 1512065 w 1569903"/>
                <a:gd name="connsiteY21" fmla="*/ 1451473 h 1465244"/>
                <a:gd name="connsiteX22" fmla="*/ 1536853 w 1569903"/>
                <a:gd name="connsiteY22" fmla="*/ 1434947 h 1465244"/>
                <a:gd name="connsiteX23" fmla="*/ 1553378 w 1569903"/>
                <a:gd name="connsiteY23" fmla="*/ 1410159 h 1465244"/>
                <a:gd name="connsiteX24" fmla="*/ 1567149 w 1569903"/>
                <a:gd name="connsiteY24" fmla="*/ 1388126 h 1465244"/>
                <a:gd name="connsiteX25" fmla="*/ 1569903 w 1569903"/>
                <a:gd name="connsiteY25" fmla="*/ 1363338 h 1465244"/>
                <a:gd name="connsiteX26" fmla="*/ 1569903 w 1569903"/>
                <a:gd name="connsiteY26" fmla="*/ 1344058 h 1465244"/>
                <a:gd name="connsiteX27" fmla="*/ 1567149 w 1569903"/>
                <a:gd name="connsiteY27" fmla="*/ 1313762 h 1465244"/>
                <a:gd name="connsiteX28" fmla="*/ 895120 w 1569903"/>
                <a:gd name="connsiteY28" fmla="*/ 74364 h 146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9903" h="1465244">
                  <a:moveTo>
                    <a:pt x="895120" y="74364"/>
                  </a:moveTo>
                  <a:lnTo>
                    <a:pt x="862070" y="30297"/>
                  </a:lnTo>
                  <a:lnTo>
                    <a:pt x="845544" y="19280"/>
                  </a:lnTo>
                  <a:lnTo>
                    <a:pt x="826265" y="8263"/>
                  </a:lnTo>
                  <a:lnTo>
                    <a:pt x="806985" y="0"/>
                  </a:lnTo>
                  <a:lnTo>
                    <a:pt x="782197" y="0"/>
                  </a:lnTo>
                  <a:lnTo>
                    <a:pt x="751901" y="5509"/>
                  </a:lnTo>
                  <a:lnTo>
                    <a:pt x="751901" y="5509"/>
                  </a:lnTo>
                  <a:lnTo>
                    <a:pt x="724359" y="22034"/>
                  </a:lnTo>
                  <a:lnTo>
                    <a:pt x="707833" y="35805"/>
                  </a:lnTo>
                  <a:lnTo>
                    <a:pt x="688554" y="52331"/>
                  </a:lnTo>
                  <a:lnTo>
                    <a:pt x="2754" y="1319270"/>
                  </a:lnTo>
                  <a:lnTo>
                    <a:pt x="0" y="1335796"/>
                  </a:lnTo>
                  <a:lnTo>
                    <a:pt x="2754" y="1357829"/>
                  </a:lnTo>
                  <a:lnTo>
                    <a:pt x="8262" y="1393634"/>
                  </a:lnTo>
                  <a:lnTo>
                    <a:pt x="27542" y="1421176"/>
                  </a:lnTo>
                  <a:lnTo>
                    <a:pt x="55084" y="1445964"/>
                  </a:lnTo>
                  <a:lnTo>
                    <a:pt x="79872" y="1456981"/>
                  </a:lnTo>
                  <a:lnTo>
                    <a:pt x="115677" y="1462490"/>
                  </a:lnTo>
                  <a:lnTo>
                    <a:pt x="1415667" y="1465244"/>
                  </a:lnTo>
                  <a:lnTo>
                    <a:pt x="1481768" y="1462490"/>
                  </a:lnTo>
                  <a:lnTo>
                    <a:pt x="1512065" y="1451473"/>
                  </a:lnTo>
                  <a:lnTo>
                    <a:pt x="1536853" y="1434947"/>
                  </a:lnTo>
                  <a:lnTo>
                    <a:pt x="1553378" y="1410159"/>
                  </a:lnTo>
                  <a:lnTo>
                    <a:pt x="1567149" y="1388126"/>
                  </a:lnTo>
                  <a:lnTo>
                    <a:pt x="1569903" y="1363338"/>
                  </a:lnTo>
                  <a:lnTo>
                    <a:pt x="1569903" y="1344058"/>
                  </a:lnTo>
                  <a:lnTo>
                    <a:pt x="1567149" y="1313762"/>
                  </a:lnTo>
                  <a:lnTo>
                    <a:pt x="895120" y="74364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35" name="Forme libre 34"/>
            <p:cNvSpPr/>
            <p:nvPr/>
          </p:nvSpPr>
          <p:spPr>
            <a:xfrm flipV="1">
              <a:off x="3294965" y="3191174"/>
              <a:ext cx="194081" cy="637541"/>
            </a:xfrm>
            <a:custGeom>
              <a:avLst/>
              <a:gdLst>
                <a:gd name="connsiteX0" fmla="*/ 0 w 493005"/>
                <a:gd name="connsiteY0" fmla="*/ 0 h 1619479"/>
                <a:gd name="connsiteX1" fmla="*/ 8263 w 493005"/>
                <a:gd name="connsiteY1" fmla="*/ 1619479 h 1619479"/>
                <a:gd name="connsiteX2" fmla="*/ 493005 w 493005"/>
                <a:gd name="connsiteY2" fmla="*/ 1619479 h 1619479"/>
                <a:gd name="connsiteX3" fmla="*/ 490251 w 493005"/>
                <a:gd name="connsiteY3" fmla="*/ 2754 h 1619479"/>
                <a:gd name="connsiteX4" fmla="*/ 0 w 493005"/>
                <a:gd name="connsiteY4" fmla="*/ 0 h 1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05" h="1619479">
                  <a:moveTo>
                    <a:pt x="0" y="0"/>
                  </a:moveTo>
                  <a:cubicBezTo>
                    <a:pt x="2754" y="539826"/>
                    <a:pt x="5509" y="1079653"/>
                    <a:pt x="8263" y="1619479"/>
                  </a:cubicBezTo>
                  <a:lnTo>
                    <a:pt x="493005" y="1619479"/>
                  </a:lnTo>
                  <a:lnTo>
                    <a:pt x="490251" y="27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305175" y="3829050"/>
              <a:ext cx="158750" cy="0"/>
            </a:xfrm>
            <a:custGeom>
              <a:avLst/>
              <a:gdLst>
                <a:gd name="connsiteX0" fmla="*/ 0 w 158750"/>
                <a:gd name="connsiteY0" fmla="*/ 0 h 0"/>
                <a:gd name="connsiteX1" fmla="*/ 158750 w 158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0">
                  <a:moveTo>
                    <a:pt x="0" y="0"/>
                  </a:moveTo>
                  <a:lnTo>
                    <a:pt x="158750" y="0"/>
                  </a:lnTo>
                </a:path>
              </a:pathLst>
            </a:custGeom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3317596" y="3815700"/>
              <a:ext cx="158750" cy="0"/>
            </a:xfrm>
            <a:custGeom>
              <a:avLst/>
              <a:gdLst>
                <a:gd name="connsiteX0" fmla="*/ 0 w 158750"/>
                <a:gd name="connsiteY0" fmla="*/ 0 h 0"/>
                <a:gd name="connsiteX1" fmla="*/ 158750 w 158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0">
                  <a:moveTo>
                    <a:pt x="0" y="0"/>
                  </a:moveTo>
                  <a:lnTo>
                    <a:pt x="158750" y="0"/>
                  </a:lnTo>
                </a:path>
              </a:pathLst>
            </a:custGeom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086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D704-CBB2-FD46-B95A-C6D03EAC624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29" y="3429000"/>
            <a:ext cx="3026320" cy="426466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14345" y="1376864"/>
            <a:ext cx="6019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Ceci est un modèle agrandi des affichettes de format moyen représentant différentes </a:t>
            </a:r>
          </a:p>
          <a:p>
            <a:r>
              <a:rPr lang="fr-FR" sz="1200" dirty="0" smtClean="0"/>
              <a:t>activités de classe.</a:t>
            </a:r>
          </a:p>
          <a:p>
            <a:endParaRPr lang="fr-FR" sz="1200" dirty="0" smtClean="0"/>
          </a:p>
          <a:p>
            <a:r>
              <a:rPr lang="fr-FR" sz="1200" b="1" dirty="0" smtClean="0"/>
              <a:t>IMPORTANT</a:t>
            </a:r>
            <a:r>
              <a:rPr lang="fr-FR" sz="1200" dirty="0" smtClean="0"/>
              <a:t> : Celle de la page 5 est vide pour que vous puissiez créer au besoin des </a:t>
            </a:r>
          </a:p>
          <a:p>
            <a:r>
              <a:rPr lang="fr-FR" sz="1200" dirty="0" smtClean="0"/>
              <a:t>affichettes supplémentaires.</a:t>
            </a:r>
          </a:p>
          <a:p>
            <a:endParaRPr lang="fr-FR" sz="1200" dirty="0" smtClean="0"/>
          </a:p>
          <a:p>
            <a:r>
              <a:rPr lang="fr-FR" sz="1200" dirty="0" smtClean="0"/>
              <a:t>Les pages 6 à 49 présentent les activités à imprimer sur carton en français (recto) et en anglais </a:t>
            </a:r>
          </a:p>
          <a:p>
            <a:r>
              <a:rPr lang="fr-FR" sz="1200" dirty="0" smtClean="0"/>
              <a:t>(verso). Collez-les ensuite dos-à-dos, puis plastifiez-les.</a:t>
            </a:r>
            <a:endParaRPr lang="fr-FR" sz="1200" dirty="0"/>
          </a:p>
        </p:txBody>
      </p:sp>
      <p:cxnSp>
        <p:nvCxnSpPr>
          <p:cNvPr id="47" name="Connecteur droit avec flèche 46"/>
          <p:cNvCxnSpPr>
            <a:stCxn id="50" idx="3"/>
          </p:cNvCxnSpPr>
          <p:nvPr/>
        </p:nvCxnSpPr>
        <p:spPr>
          <a:xfrm>
            <a:off x="2495226" y="3342333"/>
            <a:ext cx="1975174" cy="18190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714345" y="3111500"/>
            <a:ext cx="178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Repère</a:t>
            </a:r>
            <a:r>
              <a:rPr lang="fr-FR" sz="1200" dirty="0" smtClean="0"/>
              <a:t> pour coller une</a:t>
            </a:r>
          </a:p>
          <a:p>
            <a:r>
              <a:rPr lang="fr-FR" sz="1200" dirty="0" smtClean="0"/>
              <a:t>pastille de velcro crochet. </a:t>
            </a:r>
            <a:endParaRPr lang="fr-FR" sz="1200" dirty="0"/>
          </a:p>
        </p:txBody>
      </p:sp>
      <p:sp>
        <p:nvSpPr>
          <p:cNvPr id="51" name="Accolade ouvrante 50"/>
          <p:cNvSpPr/>
          <p:nvPr/>
        </p:nvSpPr>
        <p:spPr>
          <a:xfrm>
            <a:off x="2888926" y="3649648"/>
            <a:ext cx="235274" cy="82075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721019" y="3644900"/>
            <a:ext cx="2099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Affichage optionnel</a:t>
            </a:r>
            <a:r>
              <a:rPr lang="fr-FR" sz="1200" dirty="0" smtClean="0"/>
              <a:t> de l’heure </a:t>
            </a:r>
          </a:p>
          <a:p>
            <a:r>
              <a:rPr lang="fr-FR" sz="1200" dirty="0" smtClean="0"/>
              <a:t>de début de l’activité, en </a:t>
            </a:r>
          </a:p>
          <a:p>
            <a:r>
              <a:rPr lang="fr-FR" sz="1200" dirty="0" smtClean="0"/>
              <a:t>remplissant les segments avec </a:t>
            </a:r>
          </a:p>
          <a:p>
            <a:r>
              <a:rPr lang="fr-FR" sz="1200" dirty="0" smtClean="0"/>
              <a:t>un crayon feutre sur la surface </a:t>
            </a:r>
          </a:p>
          <a:p>
            <a:r>
              <a:rPr lang="fr-FR" sz="1200" dirty="0" smtClean="0"/>
              <a:t>plastifiée. </a:t>
            </a:r>
            <a:endParaRPr lang="fr-FR" sz="1200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128" y="4734033"/>
            <a:ext cx="2915609" cy="2896128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714345" y="4730929"/>
            <a:ext cx="224659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Référence en blanc </a:t>
            </a:r>
            <a:r>
              <a:rPr lang="fr-FR" sz="1200" dirty="0" smtClean="0"/>
              <a:t>sur fond</a:t>
            </a:r>
          </a:p>
          <a:p>
            <a:r>
              <a:rPr lang="fr-FR" sz="1200" dirty="0" smtClean="0"/>
              <a:t>noir : </a:t>
            </a:r>
          </a:p>
          <a:p>
            <a:r>
              <a:rPr lang="fr-FR" sz="1000" dirty="0" smtClean="0"/>
              <a:t>Langevin, J.  (1995; 2017)  -  HORERGO :  </a:t>
            </a:r>
          </a:p>
          <a:p>
            <a:r>
              <a:rPr lang="fr-FR" sz="1000" dirty="0" smtClean="0"/>
              <a:t>horaire ergonomique de classe  -   </a:t>
            </a:r>
          </a:p>
          <a:p>
            <a:r>
              <a:rPr lang="fr-FR" sz="1000" dirty="0" smtClean="0"/>
              <a:t>Capable comme les autres   -   </a:t>
            </a:r>
          </a:p>
          <a:p>
            <a:r>
              <a:rPr lang="fr-FR" sz="1000" dirty="0" smtClean="0"/>
              <a:t>Collection : Gestion du temps</a:t>
            </a:r>
          </a:p>
          <a:p>
            <a:endParaRPr lang="fr-FR" sz="1200" dirty="0"/>
          </a:p>
        </p:txBody>
      </p:sp>
      <p:sp>
        <p:nvSpPr>
          <p:cNvPr id="74" name="ZoneTexte 73"/>
          <p:cNvSpPr txBox="1"/>
          <p:nvPr/>
        </p:nvSpPr>
        <p:spPr>
          <a:xfrm>
            <a:off x="714345" y="587392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Nom </a:t>
            </a:r>
            <a:r>
              <a:rPr lang="fr-FR" sz="1200" dirty="0" smtClean="0"/>
              <a:t>de l’activité en Century </a:t>
            </a:r>
          </a:p>
          <a:p>
            <a:r>
              <a:rPr lang="fr-FR" sz="1200" dirty="0" err="1" smtClean="0"/>
              <a:t>Gothic</a:t>
            </a:r>
            <a:r>
              <a:rPr lang="fr-FR" sz="1200" dirty="0" smtClean="0"/>
              <a:t>,</a:t>
            </a:r>
          </a:p>
          <a:p>
            <a:r>
              <a:rPr lang="fr-FR" sz="1200" dirty="0" smtClean="0"/>
              <a:t>taille 54. </a:t>
            </a:r>
            <a:endParaRPr lang="fr-FR" sz="1200" dirty="0"/>
          </a:p>
        </p:txBody>
      </p:sp>
      <p:cxnSp>
        <p:nvCxnSpPr>
          <p:cNvPr id="76" name="Connecteur droit avec flèche 75"/>
          <p:cNvCxnSpPr/>
          <p:nvPr/>
        </p:nvCxnSpPr>
        <p:spPr>
          <a:xfrm flipV="1">
            <a:off x="2681550" y="5162729"/>
            <a:ext cx="1090350" cy="74277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ccolade ouvrante 76"/>
          <p:cNvSpPr/>
          <p:nvPr/>
        </p:nvSpPr>
        <p:spPr>
          <a:xfrm>
            <a:off x="2888926" y="5905500"/>
            <a:ext cx="235274" cy="1524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714345" y="6521629"/>
            <a:ext cx="214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Illustration </a:t>
            </a:r>
            <a:r>
              <a:rPr lang="fr-FR" sz="1200" dirty="0" smtClean="0"/>
              <a:t>de l’activité, en noir</a:t>
            </a:r>
          </a:p>
          <a:p>
            <a:r>
              <a:rPr lang="fr-FR" sz="1200" dirty="0" smtClean="0"/>
              <a:t>et blanc. </a:t>
            </a:r>
            <a:endParaRPr lang="fr-FR" sz="12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537797" y="785978"/>
            <a:ext cx="378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/>
              <a:t>Affichettes de l’horaire format moyen</a:t>
            </a:r>
            <a:endParaRPr lang="fr-CA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681550" y="4718229"/>
            <a:ext cx="1090350" cy="18397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er 25"/>
          <p:cNvGrpSpPr/>
          <p:nvPr/>
        </p:nvGrpSpPr>
        <p:grpSpPr>
          <a:xfrm>
            <a:off x="-14288" y="0"/>
            <a:ext cx="6872288" cy="546100"/>
            <a:chOff x="-14288" y="0"/>
            <a:chExt cx="6872288" cy="546100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14288" y="0"/>
              <a:ext cx="6872288" cy="546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CA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25234" y="133315"/>
              <a:ext cx="5621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Collection : Gestion du temps                                                TEMPS 1.2 – Horaire personnel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42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39"/>
          <p:cNvGrpSpPr/>
          <p:nvPr/>
        </p:nvGrpSpPr>
        <p:grpSpPr>
          <a:xfrm>
            <a:off x="3539740" y="996877"/>
            <a:ext cx="2416139" cy="3399868"/>
            <a:chOff x="3527461" y="958850"/>
            <a:chExt cx="2416139" cy="341237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7461" y="958851"/>
              <a:ext cx="2416139" cy="3410140"/>
            </a:xfrm>
            <a:prstGeom prst="rect">
              <a:avLst/>
            </a:prstGeom>
          </p:spPr>
        </p:pic>
        <p:sp>
          <p:nvSpPr>
            <p:cNvPr id="27" name="Forme libre 26"/>
            <p:cNvSpPr/>
            <p:nvPr/>
          </p:nvSpPr>
          <p:spPr>
            <a:xfrm>
              <a:off x="3529796" y="958850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r>
              <a:rPr lang="fr-FR" dirty="0" smtClean="0"/>
              <a:t>	52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grpSp>
        <p:nvGrpSpPr>
          <p:cNvPr id="5" name="Grouper 14"/>
          <p:cNvGrpSpPr/>
          <p:nvPr/>
        </p:nvGrpSpPr>
        <p:grpSpPr>
          <a:xfrm>
            <a:off x="885213" y="990600"/>
            <a:ext cx="2426083" cy="3406145"/>
            <a:chOff x="885213" y="990600"/>
            <a:chExt cx="2426083" cy="3406145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213" y="990600"/>
              <a:ext cx="2426083" cy="3406145"/>
            </a:xfrm>
            <a:prstGeom prst="rect">
              <a:avLst/>
            </a:prstGeom>
          </p:spPr>
        </p:pic>
        <p:sp>
          <p:nvSpPr>
            <p:cNvPr id="36" name="Forme libre 35"/>
            <p:cNvSpPr/>
            <p:nvPr/>
          </p:nvSpPr>
          <p:spPr>
            <a:xfrm>
              <a:off x="890953" y="990600"/>
              <a:ext cx="2401104" cy="33996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r 37"/>
          <p:cNvGrpSpPr/>
          <p:nvPr/>
        </p:nvGrpSpPr>
        <p:grpSpPr>
          <a:xfrm>
            <a:off x="885213" y="4583060"/>
            <a:ext cx="2406844" cy="3417940"/>
            <a:chOff x="885213" y="4602300"/>
            <a:chExt cx="2406844" cy="34749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214" y="4602300"/>
              <a:ext cx="2406843" cy="3474900"/>
            </a:xfrm>
            <a:prstGeom prst="rect">
              <a:avLst/>
            </a:prstGeom>
          </p:spPr>
        </p:pic>
        <p:sp>
          <p:nvSpPr>
            <p:cNvPr id="37" name="Forme libre 36"/>
            <p:cNvSpPr/>
            <p:nvPr/>
          </p:nvSpPr>
          <p:spPr>
            <a:xfrm>
              <a:off x="885213" y="4608650"/>
              <a:ext cx="2401104" cy="3468550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074" y="4589306"/>
            <a:ext cx="2418817" cy="341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73" y="1004928"/>
            <a:ext cx="2415573" cy="34071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grpSp>
        <p:nvGrpSpPr>
          <p:cNvPr id="51" name="Grouper 50"/>
          <p:cNvGrpSpPr/>
          <p:nvPr/>
        </p:nvGrpSpPr>
        <p:grpSpPr>
          <a:xfrm>
            <a:off x="910623" y="4647430"/>
            <a:ext cx="2417785" cy="3412378"/>
            <a:chOff x="891573" y="4647430"/>
            <a:chExt cx="2417785" cy="3412378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573" y="4647430"/>
              <a:ext cx="2417785" cy="3412272"/>
            </a:xfrm>
            <a:prstGeom prst="rect">
              <a:avLst/>
            </a:prstGeom>
          </p:spPr>
        </p:pic>
        <p:sp>
          <p:nvSpPr>
            <p:cNvPr id="47" name="Forme libre 46"/>
            <p:cNvSpPr/>
            <p:nvPr/>
          </p:nvSpPr>
          <p:spPr>
            <a:xfrm>
              <a:off x="891574" y="4647430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146" y="998930"/>
            <a:ext cx="2426083" cy="342194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146" y="4647430"/>
            <a:ext cx="2426083" cy="342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grpSp>
        <p:nvGrpSpPr>
          <p:cNvPr id="29" name="Grouper 28"/>
          <p:cNvGrpSpPr/>
          <p:nvPr/>
        </p:nvGrpSpPr>
        <p:grpSpPr>
          <a:xfrm>
            <a:off x="865980" y="984164"/>
            <a:ext cx="2426083" cy="3420527"/>
            <a:chOff x="865980" y="971464"/>
            <a:chExt cx="2426083" cy="342052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980" y="973178"/>
              <a:ext cx="2426083" cy="3418813"/>
            </a:xfrm>
            <a:prstGeom prst="rect">
              <a:avLst/>
            </a:prstGeom>
          </p:spPr>
        </p:pic>
        <p:sp>
          <p:nvSpPr>
            <p:cNvPr id="22" name="Forme libre 21"/>
            <p:cNvSpPr/>
            <p:nvPr/>
          </p:nvSpPr>
          <p:spPr>
            <a:xfrm>
              <a:off x="871715" y="971464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Forme libre 33"/>
          <p:cNvSpPr/>
          <p:nvPr/>
        </p:nvSpPr>
        <p:spPr>
          <a:xfrm>
            <a:off x="5162550" y="8077200"/>
            <a:ext cx="584200" cy="0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5257800" y="8045450"/>
            <a:ext cx="400050" cy="3175"/>
          </a:xfrm>
          <a:custGeom>
            <a:avLst/>
            <a:gdLst>
              <a:gd name="connsiteX0" fmla="*/ 0 w 400050"/>
              <a:gd name="connsiteY0" fmla="*/ 3175 h 3175"/>
              <a:gd name="connsiteX1" fmla="*/ 400050 w 4000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3175">
                <a:moveTo>
                  <a:pt x="0" y="3175"/>
                </a:moveTo>
                <a:lnTo>
                  <a:pt x="40005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5654675" y="7804150"/>
            <a:ext cx="19050" cy="244475"/>
          </a:xfrm>
          <a:custGeom>
            <a:avLst/>
            <a:gdLst>
              <a:gd name="connsiteX0" fmla="*/ 19050 w 19050"/>
              <a:gd name="connsiteY0" fmla="*/ 244475 h 244475"/>
              <a:gd name="connsiteX1" fmla="*/ 0 w 1905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4475">
                <a:moveTo>
                  <a:pt x="19050" y="244475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  <p:grpSp>
        <p:nvGrpSpPr>
          <p:cNvPr id="18" name="Grouper 25"/>
          <p:cNvGrpSpPr/>
          <p:nvPr/>
        </p:nvGrpSpPr>
        <p:grpSpPr>
          <a:xfrm>
            <a:off x="3530600" y="977728"/>
            <a:ext cx="2426083" cy="3418814"/>
            <a:chOff x="3536146" y="971464"/>
            <a:chExt cx="2426083" cy="341881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146" y="971464"/>
              <a:ext cx="2426083" cy="3418813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>
              <a:off x="3536146" y="977900"/>
              <a:ext cx="2401104" cy="3412378"/>
            </a:xfrm>
            <a:custGeom>
              <a:avLst/>
              <a:gdLst>
                <a:gd name="connsiteX0" fmla="*/ 0 w 2381250"/>
                <a:gd name="connsiteY0" fmla="*/ 0 h 3365500"/>
                <a:gd name="connsiteX1" fmla="*/ 2381250 w 2381250"/>
                <a:gd name="connsiteY1" fmla="*/ 0 h 3365500"/>
                <a:gd name="connsiteX2" fmla="*/ 2381250 w 2381250"/>
                <a:gd name="connsiteY2" fmla="*/ 3365500 h 3365500"/>
                <a:gd name="connsiteX3" fmla="*/ 6350 w 2381250"/>
                <a:gd name="connsiteY3" fmla="*/ 3365500 h 3365500"/>
                <a:gd name="connsiteX4" fmla="*/ 0 w 2381250"/>
                <a:gd name="connsiteY4" fmla="*/ 0 h 336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0" h="3365500">
                  <a:moveTo>
                    <a:pt x="0" y="0"/>
                  </a:moveTo>
                  <a:lnTo>
                    <a:pt x="2381250" y="0"/>
                  </a:lnTo>
                  <a:lnTo>
                    <a:pt x="2381250" y="3365500"/>
                  </a:lnTo>
                  <a:lnTo>
                    <a:pt x="6350" y="3365500"/>
                  </a:lnTo>
                  <a:cubicBezTo>
                    <a:pt x="4233" y="2243667"/>
                    <a:pt x="2117" y="1121833"/>
                    <a:pt x="0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1" name="Imag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80" y="4597705"/>
            <a:ext cx="2406839" cy="3394799"/>
          </a:xfrm>
          <a:prstGeom prst="rect">
            <a:avLst/>
          </a:prstGeom>
        </p:spPr>
      </p:pic>
      <p:pic>
        <p:nvPicPr>
          <p:cNvPr id="192" name="Image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900" y="4610405"/>
            <a:ext cx="2413000" cy="340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>
            <a:off x="841052" y="4594512"/>
            <a:ext cx="2469730" cy="3406488"/>
            <a:chOff x="896302" y="1012722"/>
            <a:chExt cx="2442390" cy="3406878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454" y="1012722"/>
              <a:ext cx="2434238" cy="3406878"/>
            </a:xfrm>
            <a:prstGeom prst="rect">
              <a:avLst/>
            </a:prstGeom>
          </p:spPr>
        </p:pic>
        <p:sp>
          <p:nvSpPr>
            <p:cNvPr id="29" name="Forme libre 28"/>
            <p:cNvSpPr/>
            <p:nvPr/>
          </p:nvSpPr>
          <p:spPr>
            <a:xfrm>
              <a:off x="896302" y="1028700"/>
              <a:ext cx="2425700" cy="3390900"/>
            </a:xfrm>
            <a:custGeom>
              <a:avLst/>
              <a:gdLst>
                <a:gd name="connsiteX0" fmla="*/ 0 w 2425700"/>
                <a:gd name="connsiteY0" fmla="*/ 0 h 3435350"/>
                <a:gd name="connsiteX1" fmla="*/ 2425700 w 2425700"/>
                <a:gd name="connsiteY1" fmla="*/ 0 h 3435350"/>
                <a:gd name="connsiteX2" fmla="*/ 2425700 w 2425700"/>
                <a:gd name="connsiteY2" fmla="*/ 3435350 h 3435350"/>
                <a:gd name="connsiteX3" fmla="*/ 6350 w 2425700"/>
                <a:gd name="connsiteY3" fmla="*/ 3429000 h 3435350"/>
                <a:gd name="connsiteX4" fmla="*/ 0 w 2425700"/>
                <a:gd name="connsiteY4" fmla="*/ 0 h 34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700" h="3435350">
                  <a:moveTo>
                    <a:pt x="0" y="0"/>
                  </a:moveTo>
                  <a:lnTo>
                    <a:pt x="2425700" y="0"/>
                  </a:lnTo>
                  <a:lnTo>
                    <a:pt x="2425700" y="3435350"/>
                  </a:lnTo>
                  <a:lnTo>
                    <a:pt x="6350" y="3429000"/>
                  </a:lnTo>
                  <a:cubicBezTo>
                    <a:pt x="4233" y="2286000"/>
                    <a:pt x="2117" y="114300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3516545" y="4585005"/>
            <a:ext cx="2434695" cy="3418813"/>
            <a:chOff x="896301" y="4625607"/>
            <a:chExt cx="2434695" cy="3418813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410" y="4625607"/>
              <a:ext cx="2420586" cy="3411066"/>
            </a:xfrm>
            <a:prstGeom prst="rect">
              <a:avLst/>
            </a:prstGeom>
          </p:spPr>
        </p:pic>
        <p:sp>
          <p:nvSpPr>
            <p:cNvPr id="32" name="Forme libre 31"/>
            <p:cNvSpPr/>
            <p:nvPr/>
          </p:nvSpPr>
          <p:spPr>
            <a:xfrm>
              <a:off x="896301" y="4625607"/>
              <a:ext cx="2406844" cy="3418813"/>
            </a:xfrm>
            <a:custGeom>
              <a:avLst/>
              <a:gdLst>
                <a:gd name="connsiteX0" fmla="*/ 0 w 1117600"/>
                <a:gd name="connsiteY0" fmla="*/ 6350 h 1587500"/>
                <a:gd name="connsiteX1" fmla="*/ 1117600 w 1117600"/>
                <a:gd name="connsiteY1" fmla="*/ 0 h 1587500"/>
                <a:gd name="connsiteX2" fmla="*/ 1117600 w 1117600"/>
                <a:gd name="connsiteY2" fmla="*/ 1574800 h 1587500"/>
                <a:gd name="connsiteX3" fmla="*/ 1117600 w 1117600"/>
                <a:gd name="connsiteY3" fmla="*/ 1574800 h 1587500"/>
                <a:gd name="connsiteX4" fmla="*/ 0 w 1117600"/>
                <a:gd name="connsiteY4" fmla="*/ 1587500 h 1587500"/>
                <a:gd name="connsiteX5" fmla="*/ 0 w 1117600"/>
                <a:gd name="connsiteY5" fmla="*/ 635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00" h="1587500">
                  <a:moveTo>
                    <a:pt x="0" y="6350"/>
                  </a:moveTo>
                  <a:lnTo>
                    <a:pt x="1117600" y="0"/>
                  </a:lnTo>
                  <a:lnTo>
                    <a:pt x="1117600" y="1574800"/>
                  </a:lnTo>
                  <a:lnTo>
                    <a:pt x="1117600" y="1574800"/>
                  </a:lnTo>
                  <a:lnTo>
                    <a:pt x="0" y="1587500"/>
                  </a:lnTo>
                  <a:cubicBezTo>
                    <a:pt x="2117" y="1058333"/>
                    <a:pt x="6350" y="0"/>
                    <a:pt x="0" y="6350"/>
                  </a:cubicBezTo>
                  <a:close/>
                </a:path>
              </a:pathLst>
            </a:cu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Forme libre 17"/>
          <p:cNvSpPr/>
          <p:nvPr/>
        </p:nvSpPr>
        <p:spPr>
          <a:xfrm>
            <a:off x="5156006" y="4406389"/>
            <a:ext cx="584200" cy="0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5251256" y="4374639"/>
            <a:ext cx="400050" cy="3175"/>
          </a:xfrm>
          <a:custGeom>
            <a:avLst/>
            <a:gdLst>
              <a:gd name="connsiteX0" fmla="*/ 0 w 400050"/>
              <a:gd name="connsiteY0" fmla="*/ 3175 h 3175"/>
              <a:gd name="connsiteX1" fmla="*/ 400050 w 4000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3175">
                <a:moveTo>
                  <a:pt x="0" y="3175"/>
                </a:moveTo>
                <a:lnTo>
                  <a:pt x="40005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648131" y="4133339"/>
            <a:ext cx="19050" cy="244475"/>
          </a:xfrm>
          <a:custGeom>
            <a:avLst/>
            <a:gdLst>
              <a:gd name="connsiteX0" fmla="*/ 19050 w 19050"/>
              <a:gd name="connsiteY0" fmla="*/ 244475 h 244475"/>
              <a:gd name="connsiteX1" fmla="*/ 0 w 1905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4475">
                <a:moveTo>
                  <a:pt x="19050" y="244475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8" y="981073"/>
            <a:ext cx="2500171" cy="346626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56" y="981073"/>
            <a:ext cx="2500172" cy="34662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34" name="Forme libre 33"/>
          <p:cNvSpPr/>
          <p:nvPr/>
        </p:nvSpPr>
        <p:spPr>
          <a:xfrm>
            <a:off x="5162550" y="8077200"/>
            <a:ext cx="584200" cy="0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5257800" y="8045450"/>
            <a:ext cx="400050" cy="3175"/>
          </a:xfrm>
          <a:custGeom>
            <a:avLst/>
            <a:gdLst>
              <a:gd name="connsiteX0" fmla="*/ 0 w 400050"/>
              <a:gd name="connsiteY0" fmla="*/ 3175 h 3175"/>
              <a:gd name="connsiteX1" fmla="*/ 400050 w 4000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3175">
                <a:moveTo>
                  <a:pt x="0" y="3175"/>
                </a:moveTo>
                <a:lnTo>
                  <a:pt x="40005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5654675" y="7804150"/>
            <a:ext cx="19050" cy="244475"/>
          </a:xfrm>
          <a:custGeom>
            <a:avLst/>
            <a:gdLst>
              <a:gd name="connsiteX0" fmla="*/ 19050 w 19050"/>
              <a:gd name="connsiteY0" fmla="*/ 244475 h 244475"/>
              <a:gd name="connsiteX1" fmla="*/ 0 w 1905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4475">
                <a:moveTo>
                  <a:pt x="19050" y="244475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721" y="4585005"/>
            <a:ext cx="2452592" cy="345933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95" y="4578350"/>
            <a:ext cx="2457310" cy="34659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42" y="995203"/>
            <a:ext cx="2440793" cy="344269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95" y="995203"/>
            <a:ext cx="2463523" cy="3452138"/>
          </a:xfrm>
          <a:prstGeom prst="rect">
            <a:avLst/>
          </a:prstGeom>
        </p:spPr>
      </p:pic>
      <p:sp>
        <p:nvSpPr>
          <p:cNvPr id="18" name="Forme libre 17"/>
          <p:cNvSpPr/>
          <p:nvPr/>
        </p:nvSpPr>
        <p:spPr>
          <a:xfrm>
            <a:off x="5156006" y="4406389"/>
            <a:ext cx="584200" cy="0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5251256" y="4374639"/>
            <a:ext cx="400050" cy="3175"/>
          </a:xfrm>
          <a:custGeom>
            <a:avLst/>
            <a:gdLst>
              <a:gd name="connsiteX0" fmla="*/ 0 w 400050"/>
              <a:gd name="connsiteY0" fmla="*/ 3175 h 3175"/>
              <a:gd name="connsiteX1" fmla="*/ 400050 w 4000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3175">
                <a:moveTo>
                  <a:pt x="0" y="3175"/>
                </a:moveTo>
                <a:lnTo>
                  <a:pt x="40005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648131" y="4133339"/>
            <a:ext cx="19050" cy="244475"/>
          </a:xfrm>
          <a:custGeom>
            <a:avLst/>
            <a:gdLst>
              <a:gd name="connsiteX0" fmla="*/ 19050 w 19050"/>
              <a:gd name="connsiteY0" fmla="*/ 244475 h 244475"/>
              <a:gd name="connsiteX1" fmla="*/ 0 w 1905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4475">
                <a:moveTo>
                  <a:pt x="19050" y="244475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895656" y="8475138"/>
            <a:ext cx="1600200" cy="486833"/>
          </a:xfrm>
        </p:spPr>
        <p:txBody>
          <a:bodyPr/>
          <a:lstStyle/>
          <a:p>
            <a:fld id="{63B3D704-CBB2-FD46-B95A-C6D03EAC624E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28" y="8526102"/>
            <a:ext cx="1113805" cy="435869"/>
          </a:xfrm>
          <a:prstGeom prst="rect">
            <a:avLst/>
          </a:prstGeom>
        </p:spPr>
      </p:pic>
      <p:sp>
        <p:nvSpPr>
          <p:cNvPr id="34" name="Forme libre 33"/>
          <p:cNvSpPr/>
          <p:nvPr/>
        </p:nvSpPr>
        <p:spPr>
          <a:xfrm>
            <a:off x="5162550" y="8077200"/>
            <a:ext cx="584200" cy="0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5257800" y="8045450"/>
            <a:ext cx="400050" cy="3175"/>
          </a:xfrm>
          <a:custGeom>
            <a:avLst/>
            <a:gdLst>
              <a:gd name="connsiteX0" fmla="*/ 0 w 400050"/>
              <a:gd name="connsiteY0" fmla="*/ 3175 h 3175"/>
              <a:gd name="connsiteX1" fmla="*/ 400050 w 4000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3175">
                <a:moveTo>
                  <a:pt x="0" y="3175"/>
                </a:moveTo>
                <a:lnTo>
                  <a:pt x="40005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5654675" y="7804150"/>
            <a:ext cx="19050" cy="244475"/>
          </a:xfrm>
          <a:custGeom>
            <a:avLst/>
            <a:gdLst>
              <a:gd name="connsiteX0" fmla="*/ 19050 w 19050"/>
              <a:gd name="connsiteY0" fmla="*/ 244475 h 244475"/>
              <a:gd name="connsiteX1" fmla="*/ 0 w 1905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4475">
                <a:moveTo>
                  <a:pt x="19050" y="244475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86830" y="8568401"/>
            <a:ext cx="433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Collection : Gestion du temps          TEMPS 1.2 -  Horaire personnel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8328</TotalTime>
  <Words>405</Words>
  <Application>Microsoft Macintosh PowerPoint</Application>
  <PresentationFormat>Présentation à l'écran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saut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temps</dc:title>
  <dc:creator>Jacques Langevin</dc:creator>
  <cp:lastModifiedBy>Jacques Langevin</cp:lastModifiedBy>
  <cp:revision>232</cp:revision>
  <cp:lastPrinted>2017-10-21T16:11:59Z</cp:lastPrinted>
  <dcterms:created xsi:type="dcterms:W3CDTF">2017-11-14T22:12:13Z</dcterms:created>
  <dcterms:modified xsi:type="dcterms:W3CDTF">2017-11-14T23:16:56Z</dcterms:modified>
</cp:coreProperties>
</file>